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58"/>
  </p:notesMasterIdLst>
  <p:handoutMasterIdLst>
    <p:handoutMasterId r:id="rId59"/>
  </p:handoutMasterIdLst>
  <p:sldIdLst>
    <p:sldId id="315" r:id="rId2"/>
    <p:sldId id="316" r:id="rId3"/>
    <p:sldId id="258" r:id="rId4"/>
    <p:sldId id="296" r:id="rId5"/>
    <p:sldId id="259" r:id="rId6"/>
    <p:sldId id="297" r:id="rId7"/>
    <p:sldId id="261" r:id="rId8"/>
    <p:sldId id="295" r:id="rId9"/>
    <p:sldId id="343" r:id="rId10"/>
    <p:sldId id="262" r:id="rId11"/>
    <p:sldId id="320" r:id="rId12"/>
    <p:sldId id="264" r:id="rId13"/>
    <p:sldId id="321" r:id="rId14"/>
    <p:sldId id="265" r:id="rId15"/>
    <p:sldId id="318" r:id="rId16"/>
    <p:sldId id="322" r:id="rId17"/>
    <p:sldId id="323" r:id="rId18"/>
    <p:sldId id="324" r:id="rId19"/>
    <p:sldId id="298" r:id="rId20"/>
    <p:sldId id="299" r:id="rId21"/>
    <p:sldId id="267" r:id="rId22"/>
    <p:sldId id="300" r:id="rId23"/>
    <p:sldId id="302" r:id="rId24"/>
    <p:sldId id="325" r:id="rId25"/>
    <p:sldId id="326" r:id="rId26"/>
    <p:sldId id="303" r:id="rId27"/>
    <p:sldId id="327" r:id="rId28"/>
    <p:sldId id="304" r:id="rId29"/>
    <p:sldId id="270" r:id="rId30"/>
    <p:sldId id="311" r:id="rId31"/>
    <p:sldId id="328" r:id="rId32"/>
    <p:sldId id="273" r:id="rId33"/>
    <p:sldId id="272" r:id="rId34"/>
    <p:sldId id="329" r:id="rId35"/>
    <p:sldId id="307" r:id="rId36"/>
    <p:sldId id="312" r:id="rId37"/>
    <p:sldId id="276" r:id="rId38"/>
    <p:sldId id="330" r:id="rId39"/>
    <p:sldId id="313" r:id="rId40"/>
    <p:sldId id="331" r:id="rId41"/>
    <p:sldId id="332" r:id="rId42"/>
    <p:sldId id="333" r:id="rId43"/>
    <p:sldId id="335" r:id="rId44"/>
    <p:sldId id="334" r:id="rId45"/>
    <p:sldId id="336" r:id="rId46"/>
    <p:sldId id="277" r:id="rId47"/>
    <p:sldId id="314" r:id="rId48"/>
    <p:sldId id="308" r:id="rId49"/>
    <p:sldId id="309" r:id="rId50"/>
    <p:sldId id="337" r:id="rId51"/>
    <p:sldId id="338" r:id="rId52"/>
    <p:sldId id="339" r:id="rId53"/>
    <p:sldId id="340" r:id="rId54"/>
    <p:sldId id="341" r:id="rId55"/>
    <p:sldId id="342" r:id="rId56"/>
    <p:sldId id="317" r:id="rId5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10"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10"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10"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10"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10" charset="0"/>
        <a:ea typeface="+mn-ea"/>
        <a:cs typeface="+mn-cs"/>
      </a:defRPr>
    </a:lvl5pPr>
    <a:lvl6pPr marL="2286000" algn="l" defTabSz="457200" rtl="0" eaLnBrk="1" latinLnBrk="0" hangingPunct="1">
      <a:defRPr sz="2400" kern="1200">
        <a:solidFill>
          <a:schemeClr val="tx1"/>
        </a:solidFill>
        <a:latin typeface="Times New Roman" pitchFamily="-110" charset="0"/>
        <a:ea typeface="+mn-ea"/>
        <a:cs typeface="+mn-cs"/>
      </a:defRPr>
    </a:lvl6pPr>
    <a:lvl7pPr marL="2743200" algn="l" defTabSz="457200" rtl="0" eaLnBrk="1" latinLnBrk="0" hangingPunct="1">
      <a:defRPr sz="2400" kern="1200">
        <a:solidFill>
          <a:schemeClr val="tx1"/>
        </a:solidFill>
        <a:latin typeface="Times New Roman" pitchFamily="-110" charset="0"/>
        <a:ea typeface="+mn-ea"/>
        <a:cs typeface="+mn-cs"/>
      </a:defRPr>
    </a:lvl7pPr>
    <a:lvl8pPr marL="3200400" algn="l" defTabSz="457200" rtl="0" eaLnBrk="1" latinLnBrk="0" hangingPunct="1">
      <a:defRPr sz="2400" kern="1200">
        <a:solidFill>
          <a:schemeClr val="tx1"/>
        </a:solidFill>
        <a:latin typeface="Times New Roman" pitchFamily="-110" charset="0"/>
        <a:ea typeface="+mn-ea"/>
        <a:cs typeface="+mn-cs"/>
      </a:defRPr>
    </a:lvl8pPr>
    <a:lvl9pPr marL="3657600" algn="l" defTabSz="457200" rtl="0" eaLnBrk="1" latinLnBrk="0" hangingPunct="1">
      <a:defRPr sz="2400" kern="1200">
        <a:solidFill>
          <a:schemeClr val="tx1"/>
        </a:solidFill>
        <a:latin typeface="Times New Roman" pitchFamily="-110"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80996" autoAdjust="0"/>
  </p:normalViewPr>
  <p:slideViewPr>
    <p:cSldViewPr>
      <p:cViewPr varScale="1">
        <p:scale>
          <a:sx n="155" d="100"/>
          <a:sy n="155" d="100"/>
        </p:scale>
        <p:origin x="-2608" y="-12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11" Type="http://schemas.openxmlformats.org/officeDocument/2006/relationships/slide" Target="slides/slide21.xml"/><Relationship Id="rId12" Type="http://schemas.openxmlformats.org/officeDocument/2006/relationships/slide" Target="slides/slide29.xml"/><Relationship Id="rId13" Type="http://schemas.openxmlformats.org/officeDocument/2006/relationships/slide" Target="slides/slide32.xml"/><Relationship Id="rId14" Type="http://schemas.openxmlformats.org/officeDocument/2006/relationships/slide" Target="slides/slide33.xml"/><Relationship Id="rId15" Type="http://schemas.openxmlformats.org/officeDocument/2006/relationships/slide" Target="slides/slide37.xml"/><Relationship Id="rId16" Type="http://schemas.openxmlformats.org/officeDocument/2006/relationships/slide" Target="slides/slide46.xml"/><Relationship Id="rId17" Type="http://schemas.openxmlformats.org/officeDocument/2006/relationships/slide" Target="slides/slide56.xml"/><Relationship Id="rId1" Type="http://schemas.openxmlformats.org/officeDocument/2006/relationships/slide" Target="slides/slide1.xml"/><Relationship Id="rId2" Type="http://schemas.openxmlformats.org/officeDocument/2006/relationships/slide" Target="slides/slide3.xml"/><Relationship Id="rId3" Type="http://schemas.openxmlformats.org/officeDocument/2006/relationships/slide" Target="slides/slide5.xml"/><Relationship Id="rId4" Type="http://schemas.openxmlformats.org/officeDocument/2006/relationships/slide" Target="slides/slide6.xml"/><Relationship Id="rId5" Type="http://schemas.openxmlformats.org/officeDocument/2006/relationships/slide" Target="slides/slide7.xml"/><Relationship Id="rId6" Type="http://schemas.openxmlformats.org/officeDocument/2006/relationships/slide" Target="slides/slide8.xml"/><Relationship Id="rId7" Type="http://schemas.openxmlformats.org/officeDocument/2006/relationships/slide" Target="slides/slide10.xml"/><Relationship Id="rId8" Type="http://schemas.openxmlformats.org/officeDocument/2006/relationships/slide" Target="slides/slide12.xml"/><Relationship Id="rId9" Type="http://schemas.openxmlformats.org/officeDocument/2006/relationships/slide" Target="slides/slide13.xml"/><Relationship Id="rId10"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A3E0E5-FB8F-334C-8FE5-62A44FA30DEC}" type="doc">
      <dgm:prSet loTypeId="urn:microsoft.com/office/officeart/2005/8/layout/target3" loCatId="relationship" qsTypeId="urn:microsoft.com/office/officeart/2005/8/quickstyle/simple4" qsCatId="simple" csTypeId="urn:microsoft.com/office/officeart/2005/8/colors/accent1_2" csCatId="accent1"/>
      <dgm:spPr/>
      <dgm:t>
        <a:bodyPr/>
        <a:lstStyle/>
        <a:p>
          <a:endParaRPr lang="en-US"/>
        </a:p>
      </dgm:t>
    </dgm:pt>
    <dgm:pt modelId="{183262AA-24DB-9D42-BA49-DFEA9DCEA11E}">
      <dgm:prSet/>
      <dgm:spPr/>
      <dgm:t>
        <a:bodyPr/>
        <a:lstStyle/>
        <a:p>
          <a:pPr rtl="0"/>
          <a:r>
            <a:rPr lang="en-US" dirty="0" smtClean="0"/>
            <a:t>There are several alternative conventions used to represent negative as well as positive integers</a:t>
          </a:r>
          <a:endParaRPr lang="en-US" dirty="0"/>
        </a:p>
      </dgm:t>
    </dgm:pt>
    <dgm:pt modelId="{E1AE39EB-9D06-F54A-8B72-CF80C5205387}" type="parTrans" cxnId="{E351E063-CBB2-5C45-88B7-5DFC7C063C58}">
      <dgm:prSet/>
      <dgm:spPr/>
      <dgm:t>
        <a:bodyPr/>
        <a:lstStyle/>
        <a:p>
          <a:endParaRPr lang="en-US"/>
        </a:p>
      </dgm:t>
    </dgm:pt>
    <dgm:pt modelId="{50F1CEAA-FF30-954B-8964-4E6B2EA0FA15}" type="sibTrans" cxnId="{E351E063-CBB2-5C45-88B7-5DFC7C063C58}">
      <dgm:prSet/>
      <dgm:spPr/>
      <dgm:t>
        <a:bodyPr/>
        <a:lstStyle/>
        <a:p>
          <a:endParaRPr lang="en-US"/>
        </a:p>
      </dgm:t>
    </dgm:pt>
    <dgm:pt modelId="{D421B331-5FF1-894D-BC17-510CC556518C}">
      <dgm:prSet/>
      <dgm:spPr/>
      <dgm:t>
        <a:bodyPr/>
        <a:lstStyle/>
        <a:p>
          <a:pPr rtl="0"/>
          <a:r>
            <a:rPr lang="en-US" dirty="0" smtClean="0"/>
            <a:t>All of these alternatives involve treating the most significant (leftmost) bit in the word as a sign bit</a:t>
          </a:r>
          <a:endParaRPr lang="en-US" dirty="0"/>
        </a:p>
      </dgm:t>
    </dgm:pt>
    <dgm:pt modelId="{F08812C2-D4C2-1D44-B7C3-919E1DF10143}" type="parTrans" cxnId="{C4C79A9E-E948-D343-AD5A-A2169147BC37}">
      <dgm:prSet/>
      <dgm:spPr/>
      <dgm:t>
        <a:bodyPr/>
        <a:lstStyle/>
        <a:p>
          <a:endParaRPr lang="en-US"/>
        </a:p>
      </dgm:t>
    </dgm:pt>
    <dgm:pt modelId="{B998553F-C21F-A245-90B3-D8A962712F85}" type="sibTrans" cxnId="{C4C79A9E-E948-D343-AD5A-A2169147BC37}">
      <dgm:prSet/>
      <dgm:spPr/>
      <dgm:t>
        <a:bodyPr/>
        <a:lstStyle/>
        <a:p>
          <a:endParaRPr lang="en-US"/>
        </a:p>
      </dgm:t>
    </dgm:pt>
    <dgm:pt modelId="{911F3139-331A-9041-947D-2D8029CBE0EE}">
      <dgm:prSet/>
      <dgm:spPr/>
      <dgm:t>
        <a:bodyPr/>
        <a:lstStyle/>
        <a:p>
          <a:pPr rtl="0"/>
          <a:r>
            <a:rPr lang="en-US" dirty="0" smtClean="0"/>
            <a:t>If the sign bit is 0 the number is positive</a:t>
          </a:r>
          <a:endParaRPr lang="en-US" dirty="0"/>
        </a:p>
      </dgm:t>
    </dgm:pt>
    <dgm:pt modelId="{E2DAEE02-3EF1-D541-9387-EEF1F08CEED9}" type="parTrans" cxnId="{8A0E2ECC-F287-3446-8D89-40787812DADB}">
      <dgm:prSet/>
      <dgm:spPr/>
      <dgm:t>
        <a:bodyPr/>
        <a:lstStyle/>
        <a:p>
          <a:endParaRPr lang="en-US"/>
        </a:p>
      </dgm:t>
    </dgm:pt>
    <dgm:pt modelId="{9EE2FA17-EDB9-C341-B441-2C1ABF5FF487}" type="sibTrans" cxnId="{8A0E2ECC-F287-3446-8D89-40787812DADB}">
      <dgm:prSet/>
      <dgm:spPr/>
      <dgm:t>
        <a:bodyPr/>
        <a:lstStyle/>
        <a:p>
          <a:endParaRPr lang="en-US"/>
        </a:p>
      </dgm:t>
    </dgm:pt>
    <dgm:pt modelId="{9AFCBC0B-96A4-474E-96E6-E21053505CD4}">
      <dgm:prSet/>
      <dgm:spPr/>
      <dgm:t>
        <a:bodyPr/>
        <a:lstStyle/>
        <a:p>
          <a:pPr rtl="0"/>
          <a:r>
            <a:rPr lang="en-US" dirty="0" smtClean="0"/>
            <a:t>If the sign bit is 1 the number is negative</a:t>
          </a:r>
          <a:endParaRPr lang="en-US" dirty="0"/>
        </a:p>
      </dgm:t>
    </dgm:pt>
    <dgm:pt modelId="{5BAE50B4-1F31-1144-B548-966D89249933}" type="parTrans" cxnId="{A39C2DDB-0E9A-BE4E-B655-8FB6B5CAD655}">
      <dgm:prSet/>
      <dgm:spPr/>
      <dgm:t>
        <a:bodyPr/>
        <a:lstStyle/>
        <a:p>
          <a:endParaRPr lang="en-US"/>
        </a:p>
      </dgm:t>
    </dgm:pt>
    <dgm:pt modelId="{6D51E86B-54A7-D045-A8BA-7ADC2CFEFEEE}" type="sibTrans" cxnId="{A39C2DDB-0E9A-BE4E-B655-8FB6B5CAD655}">
      <dgm:prSet/>
      <dgm:spPr/>
      <dgm:t>
        <a:bodyPr/>
        <a:lstStyle/>
        <a:p>
          <a:endParaRPr lang="en-US"/>
        </a:p>
      </dgm:t>
    </dgm:pt>
    <dgm:pt modelId="{A70A6160-FC13-2848-AED3-12D569DBABD9}">
      <dgm:prSet/>
      <dgm:spPr/>
      <dgm:t>
        <a:bodyPr/>
        <a:lstStyle/>
        <a:p>
          <a:pPr rtl="0"/>
          <a:r>
            <a:rPr lang="en-US" dirty="0" smtClean="0"/>
            <a:t>Sign-magnitude representation is the simplest form that employs a sign bit</a:t>
          </a:r>
          <a:endParaRPr lang="en-US" dirty="0"/>
        </a:p>
      </dgm:t>
    </dgm:pt>
    <dgm:pt modelId="{86A8D559-4BE4-F946-82B7-23A4E19B377B}" type="parTrans" cxnId="{7D4A7DF4-872E-154D-AE8F-07E2ED4B8CA2}">
      <dgm:prSet/>
      <dgm:spPr/>
      <dgm:t>
        <a:bodyPr/>
        <a:lstStyle/>
        <a:p>
          <a:endParaRPr lang="en-US"/>
        </a:p>
      </dgm:t>
    </dgm:pt>
    <dgm:pt modelId="{6A9AB68E-CE3C-1C46-BF77-B7B1A6791E53}" type="sibTrans" cxnId="{7D4A7DF4-872E-154D-AE8F-07E2ED4B8CA2}">
      <dgm:prSet/>
      <dgm:spPr/>
      <dgm:t>
        <a:bodyPr/>
        <a:lstStyle/>
        <a:p>
          <a:endParaRPr lang="en-US"/>
        </a:p>
      </dgm:t>
    </dgm:pt>
    <dgm:pt modelId="{EA19E746-087D-5747-BD84-D0BDB4D1B743}">
      <dgm:prSet/>
      <dgm:spPr/>
      <dgm:t>
        <a:bodyPr/>
        <a:lstStyle/>
        <a:p>
          <a:pPr rtl="0"/>
          <a:r>
            <a:rPr lang="en-US" dirty="0" smtClean="0"/>
            <a:t>Drawbacks:</a:t>
          </a:r>
          <a:endParaRPr lang="en-US" dirty="0"/>
        </a:p>
      </dgm:t>
    </dgm:pt>
    <dgm:pt modelId="{509BE407-9AF8-1F4F-BE0E-66AD5658203E}" type="parTrans" cxnId="{C96B6C18-59CC-6C4C-B7AE-C3814D3EEC58}">
      <dgm:prSet/>
      <dgm:spPr/>
      <dgm:t>
        <a:bodyPr/>
        <a:lstStyle/>
        <a:p>
          <a:endParaRPr lang="en-US"/>
        </a:p>
      </dgm:t>
    </dgm:pt>
    <dgm:pt modelId="{625E866C-E9D2-A148-8FDD-3BE0CFDA96B9}" type="sibTrans" cxnId="{C96B6C18-59CC-6C4C-B7AE-C3814D3EEC58}">
      <dgm:prSet/>
      <dgm:spPr/>
      <dgm:t>
        <a:bodyPr/>
        <a:lstStyle/>
        <a:p>
          <a:endParaRPr lang="en-US"/>
        </a:p>
      </dgm:t>
    </dgm:pt>
    <dgm:pt modelId="{78BBE99E-AE62-174F-8840-FE9100F0377A}">
      <dgm:prSet/>
      <dgm:spPr/>
      <dgm:t>
        <a:bodyPr/>
        <a:lstStyle/>
        <a:p>
          <a:pPr rtl="0"/>
          <a:r>
            <a:rPr lang="en-US" dirty="0" smtClean="0"/>
            <a:t>Addition and subtraction require a consideration of both the signs of the numbers and their relative magnitudes to carry out the required operation</a:t>
          </a:r>
          <a:endParaRPr lang="en-US" dirty="0"/>
        </a:p>
      </dgm:t>
    </dgm:pt>
    <dgm:pt modelId="{A0D81AF6-D6D6-2E44-B9F4-0468DEA92C8D}" type="parTrans" cxnId="{E3D02617-B661-984E-A8FD-78837F464085}">
      <dgm:prSet/>
      <dgm:spPr/>
      <dgm:t>
        <a:bodyPr/>
        <a:lstStyle/>
        <a:p>
          <a:endParaRPr lang="en-US"/>
        </a:p>
      </dgm:t>
    </dgm:pt>
    <dgm:pt modelId="{7767C167-0AE8-0445-BD5F-1A9B7BB8BEC2}" type="sibTrans" cxnId="{E3D02617-B661-984E-A8FD-78837F464085}">
      <dgm:prSet/>
      <dgm:spPr/>
      <dgm:t>
        <a:bodyPr/>
        <a:lstStyle/>
        <a:p>
          <a:endParaRPr lang="en-US"/>
        </a:p>
      </dgm:t>
    </dgm:pt>
    <dgm:pt modelId="{AFBFAF41-3241-B94E-B5EC-BF583F9BE04B}">
      <dgm:prSet/>
      <dgm:spPr/>
      <dgm:t>
        <a:bodyPr/>
        <a:lstStyle/>
        <a:p>
          <a:pPr rtl="0"/>
          <a:r>
            <a:rPr lang="en-US" dirty="0" smtClean="0"/>
            <a:t>There are two representations of 0</a:t>
          </a:r>
          <a:endParaRPr lang="en-US" dirty="0"/>
        </a:p>
      </dgm:t>
    </dgm:pt>
    <dgm:pt modelId="{B6CC9165-E2A8-DF47-B63D-A92650E204E0}" type="parTrans" cxnId="{12C01CDA-3F30-2B4D-9420-9374A4913455}">
      <dgm:prSet/>
      <dgm:spPr/>
      <dgm:t>
        <a:bodyPr/>
        <a:lstStyle/>
        <a:p>
          <a:endParaRPr lang="en-US"/>
        </a:p>
      </dgm:t>
    </dgm:pt>
    <dgm:pt modelId="{22DD4469-73CD-B949-9383-4B96151B199A}" type="sibTrans" cxnId="{12C01CDA-3F30-2B4D-9420-9374A4913455}">
      <dgm:prSet/>
      <dgm:spPr/>
      <dgm:t>
        <a:bodyPr/>
        <a:lstStyle/>
        <a:p>
          <a:endParaRPr lang="en-US"/>
        </a:p>
      </dgm:t>
    </dgm:pt>
    <dgm:pt modelId="{50457B50-2595-E94F-993C-E177E314EAD1}">
      <dgm:prSet/>
      <dgm:spPr/>
      <dgm:t>
        <a:bodyPr/>
        <a:lstStyle/>
        <a:p>
          <a:pPr rtl="0"/>
          <a:r>
            <a:rPr lang="en-US" dirty="0" smtClean="0"/>
            <a:t>Because of these drawbacks, sign-magnitude representation is rarely used in implementing the integer portion of the ALU</a:t>
          </a:r>
          <a:endParaRPr lang="en-US" dirty="0"/>
        </a:p>
      </dgm:t>
    </dgm:pt>
    <dgm:pt modelId="{91CC0228-9A2F-C44A-B1D9-A5008F223FA6}" type="parTrans" cxnId="{583FB138-40CE-864F-A1A2-B3C03CD737BB}">
      <dgm:prSet/>
      <dgm:spPr/>
      <dgm:t>
        <a:bodyPr/>
        <a:lstStyle/>
        <a:p>
          <a:endParaRPr lang="en-US"/>
        </a:p>
      </dgm:t>
    </dgm:pt>
    <dgm:pt modelId="{703DCEC5-BE7B-B844-A88E-646907E8DD42}" type="sibTrans" cxnId="{583FB138-40CE-864F-A1A2-B3C03CD737BB}">
      <dgm:prSet/>
      <dgm:spPr/>
      <dgm:t>
        <a:bodyPr/>
        <a:lstStyle/>
        <a:p>
          <a:endParaRPr lang="en-US"/>
        </a:p>
      </dgm:t>
    </dgm:pt>
    <dgm:pt modelId="{6D8D805C-8E27-5546-979C-2760A25D2E93}" type="pres">
      <dgm:prSet presAssocID="{13A3E0E5-FB8F-334C-8FE5-62A44FA30DEC}" presName="Name0" presStyleCnt="0">
        <dgm:presLayoutVars>
          <dgm:chMax val="7"/>
          <dgm:dir/>
          <dgm:animLvl val="lvl"/>
          <dgm:resizeHandles val="exact"/>
        </dgm:presLayoutVars>
      </dgm:prSet>
      <dgm:spPr/>
      <dgm:t>
        <a:bodyPr/>
        <a:lstStyle/>
        <a:p>
          <a:endParaRPr lang="en-US"/>
        </a:p>
      </dgm:t>
    </dgm:pt>
    <dgm:pt modelId="{25DB6DD2-519E-7446-8772-54D198A49389}" type="pres">
      <dgm:prSet presAssocID="{183262AA-24DB-9D42-BA49-DFEA9DCEA11E}" presName="circle1" presStyleLbl="node1" presStyleIdx="0" presStyleCnt="4"/>
      <dgm:spPr>
        <a:ln>
          <a:solidFill>
            <a:schemeClr val="accent1"/>
          </a:solidFill>
        </a:ln>
      </dgm:spPr>
    </dgm:pt>
    <dgm:pt modelId="{56542A31-4B1D-9F45-8815-EDDE66040362}" type="pres">
      <dgm:prSet presAssocID="{183262AA-24DB-9D42-BA49-DFEA9DCEA11E}" presName="space" presStyleCnt="0"/>
      <dgm:spPr/>
    </dgm:pt>
    <dgm:pt modelId="{E2A66267-F3CA-834C-8E92-73974C118495}" type="pres">
      <dgm:prSet presAssocID="{183262AA-24DB-9D42-BA49-DFEA9DCEA11E}" presName="rect1" presStyleLbl="alignAcc1" presStyleIdx="0" presStyleCnt="4"/>
      <dgm:spPr/>
      <dgm:t>
        <a:bodyPr/>
        <a:lstStyle/>
        <a:p>
          <a:endParaRPr lang="en-US"/>
        </a:p>
      </dgm:t>
    </dgm:pt>
    <dgm:pt modelId="{0A4D27A1-7560-5740-BE3A-A4E5BD4614A0}" type="pres">
      <dgm:prSet presAssocID="{A70A6160-FC13-2848-AED3-12D569DBABD9}" presName="vertSpace2" presStyleLbl="node1" presStyleIdx="0" presStyleCnt="4"/>
      <dgm:spPr/>
    </dgm:pt>
    <dgm:pt modelId="{0C739B3D-50AE-C948-B1FB-A51F669FD8C3}" type="pres">
      <dgm:prSet presAssocID="{A70A6160-FC13-2848-AED3-12D569DBABD9}" presName="circle2" presStyleLbl="node1" presStyleIdx="1" presStyleCnt="4"/>
      <dgm:spPr>
        <a:solidFill>
          <a:schemeClr val="accent4"/>
        </a:solidFill>
        <a:ln>
          <a:solidFill>
            <a:schemeClr val="accent4"/>
          </a:solidFill>
        </a:ln>
      </dgm:spPr>
    </dgm:pt>
    <dgm:pt modelId="{878DAEEC-84D0-1944-9838-89F9AF5AF114}" type="pres">
      <dgm:prSet presAssocID="{A70A6160-FC13-2848-AED3-12D569DBABD9}" presName="rect2" presStyleLbl="alignAcc1" presStyleIdx="1" presStyleCnt="4"/>
      <dgm:spPr/>
      <dgm:t>
        <a:bodyPr/>
        <a:lstStyle/>
        <a:p>
          <a:endParaRPr lang="en-US"/>
        </a:p>
      </dgm:t>
    </dgm:pt>
    <dgm:pt modelId="{4BBC67E4-19A9-A948-A2C9-4DFBC2C7C256}" type="pres">
      <dgm:prSet presAssocID="{EA19E746-087D-5747-BD84-D0BDB4D1B743}" presName="vertSpace3" presStyleLbl="node1" presStyleIdx="1" presStyleCnt="4"/>
      <dgm:spPr/>
    </dgm:pt>
    <dgm:pt modelId="{7D370A6D-C41B-1044-8DE0-4F85455A5416}" type="pres">
      <dgm:prSet presAssocID="{EA19E746-087D-5747-BD84-D0BDB4D1B743}" presName="circle3" presStyleLbl="node1" presStyleIdx="2" presStyleCnt="4"/>
      <dgm:spPr>
        <a:solidFill>
          <a:schemeClr val="accent3"/>
        </a:solidFill>
        <a:ln>
          <a:solidFill>
            <a:schemeClr val="accent3"/>
          </a:solidFill>
        </a:ln>
      </dgm:spPr>
    </dgm:pt>
    <dgm:pt modelId="{653CC4B6-86EE-DA43-B711-756C2A688905}" type="pres">
      <dgm:prSet presAssocID="{EA19E746-087D-5747-BD84-D0BDB4D1B743}" presName="rect3" presStyleLbl="alignAcc1" presStyleIdx="2" presStyleCnt="4"/>
      <dgm:spPr/>
      <dgm:t>
        <a:bodyPr/>
        <a:lstStyle/>
        <a:p>
          <a:endParaRPr lang="en-US"/>
        </a:p>
      </dgm:t>
    </dgm:pt>
    <dgm:pt modelId="{696C117B-0E32-BE4E-9874-CF9A36F4D455}" type="pres">
      <dgm:prSet presAssocID="{50457B50-2595-E94F-993C-E177E314EAD1}" presName="vertSpace4" presStyleLbl="node1" presStyleIdx="2" presStyleCnt="4"/>
      <dgm:spPr/>
    </dgm:pt>
    <dgm:pt modelId="{6AE7970F-AF50-6847-84A4-AC3F27104EDB}" type="pres">
      <dgm:prSet presAssocID="{50457B50-2595-E94F-993C-E177E314EAD1}" presName="circle4" presStyleLbl="node1" presStyleIdx="3" presStyleCnt="4"/>
      <dgm:spPr>
        <a:ln>
          <a:solidFill>
            <a:schemeClr val="accent1"/>
          </a:solidFill>
        </a:ln>
      </dgm:spPr>
    </dgm:pt>
    <dgm:pt modelId="{C5B53DDF-528D-9E4D-BA41-F8C8C0867C49}" type="pres">
      <dgm:prSet presAssocID="{50457B50-2595-E94F-993C-E177E314EAD1}" presName="rect4" presStyleLbl="alignAcc1" presStyleIdx="3" presStyleCnt="4"/>
      <dgm:spPr/>
      <dgm:t>
        <a:bodyPr/>
        <a:lstStyle/>
        <a:p>
          <a:endParaRPr lang="en-US"/>
        </a:p>
      </dgm:t>
    </dgm:pt>
    <dgm:pt modelId="{9DBFECD6-8A3D-8547-8DAB-53D12B7D2327}" type="pres">
      <dgm:prSet presAssocID="{183262AA-24DB-9D42-BA49-DFEA9DCEA11E}" presName="rect1ParTx" presStyleLbl="alignAcc1" presStyleIdx="3" presStyleCnt="4">
        <dgm:presLayoutVars>
          <dgm:chMax val="1"/>
          <dgm:bulletEnabled val="1"/>
        </dgm:presLayoutVars>
      </dgm:prSet>
      <dgm:spPr/>
      <dgm:t>
        <a:bodyPr/>
        <a:lstStyle/>
        <a:p>
          <a:endParaRPr lang="en-US"/>
        </a:p>
      </dgm:t>
    </dgm:pt>
    <dgm:pt modelId="{9F67836C-3F36-8843-BBCE-92D425CCDC28}" type="pres">
      <dgm:prSet presAssocID="{183262AA-24DB-9D42-BA49-DFEA9DCEA11E}" presName="rect1ChTx" presStyleLbl="alignAcc1" presStyleIdx="3" presStyleCnt="4">
        <dgm:presLayoutVars>
          <dgm:bulletEnabled val="1"/>
        </dgm:presLayoutVars>
      </dgm:prSet>
      <dgm:spPr/>
      <dgm:t>
        <a:bodyPr/>
        <a:lstStyle/>
        <a:p>
          <a:endParaRPr lang="en-US"/>
        </a:p>
      </dgm:t>
    </dgm:pt>
    <dgm:pt modelId="{0D15B29A-FC1E-424A-9747-0E0CC8A6C14B}" type="pres">
      <dgm:prSet presAssocID="{A70A6160-FC13-2848-AED3-12D569DBABD9}" presName="rect2ParTx" presStyleLbl="alignAcc1" presStyleIdx="3" presStyleCnt="4">
        <dgm:presLayoutVars>
          <dgm:chMax val="1"/>
          <dgm:bulletEnabled val="1"/>
        </dgm:presLayoutVars>
      </dgm:prSet>
      <dgm:spPr/>
      <dgm:t>
        <a:bodyPr/>
        <a:lstStyle/>
        <a:p>
          <a:endParaRPr lang="en-US"/>
        </a:p>
      </dgm:t>
    </dgm:pt>
    <dgm:pt modelId="{DEF3D320-B9E4-D14E-B4C6-590BF47411BC}" type="pres">
      <dgm:prSet presAssocID="{A70A6160-FC13-2848-AED3-12D569DBABD9}" presName="rect2ChTx" presStyleLbl="alignAcc1" presStyleIdx="3" presStyleCnt="4">
        <dgm:presLayoutVars>
          <dgm:bulletEnabled val="1"/>
        </dgm:presLayoutVars>
      </dgm:prSet>
      <dgm:spPr/>
    </dgm:pt>
    <dgm:pt modelId="{1AB44C3C-2B6E-7B4A-B079-9E44E58D790F}" type="pres">
      <dgm:prSet presAssocID="{EA19E746-087D-5747-BD84-D0BDB4D1B743}" presName="rect3ParTx" presStyleLbl="alignAcc1" presStyleIdx="3" presStyleCnt="4">
        <dgm:presLayoutVars>
          <dgm:chMax val="1"/>
          <dgm:bulletEnabled val="1"/>
        </dgm:presLayoutVars>
      </dgm:prSet>
      <dgm:spPr/>
      <dgm:t>
        <a:bodyPr/>
        <a:lstStyle/>
        <a:p>
          <a:endParaRPr lang="en-US"/>
        </a:p>
      </dgm:t>
    </dgm:pt>
    <dgm:pt modelId="{51514997-96B0-7948-A8A1-B4F21AD740E0}" type="pres">
      <dgm:prSet presAssocID="{EA19E746-087D-5747-BD84-D0BDB4D1B743}" presName="rect3ChTx" presStyleLbl="alignAcc1" presStyleIdx="3" presStyleCnt="4">
        <dgm:presLayoutVars>
          <dgm:bulletEnabled val="1"/>
        </dgm:presLayoutVars>
      </dgm:prSet>
      <dgm:spPr/>
      <dgm:t>
        <a:bodyPr/>
        <a:lstStyle/>
        <a:p>
          <a:endParaRPr lang="en-US"/>
        </a:p>
      </dgm:t>
    </dgm:pt>
    <dgm:pt modelId="{7DB2C070-D570-C24E-B8EC-576E04E7C5D5}" type="pres">
      <dgm:prSet presAssocID="{50457B50-2595-E94F-993C-E177E314EAD1}" presName="rect4ParTx" presStyleLbl="alignAcc1" presStyleIdx="3" presStyleCnt="4">
        <dgm:presLayoutVars>
          <dgm:chMax val="1"/>
          <dgm:bulletEnabled val="1"/>
        </dgm:presLayoutVars>
      </dgm:prSet>
      <dgm:spPr/>
      <dgm:t>
        <a:bodyPr/>
        <a:lstStyle/>
        <a:p>
          <a:endParaRPr lang="en-US"/>
        </a:p>
      </dgm:t>
    </dgm:pt>
    <dgm:pt modelId="{5C1F3FBC-96BA-9F4F-9EA1-DAE7432D5E3C}" type="pres">
      <dgm:prSet presAssocID="{50457B50-2595-E94F-993C-E177E314EAD1}" presName="rect4ChTx" presStyleLbl="alignAcc1" presStyleIdx="3" presStyleCnt="4">
        <dgm:presLayoutVars>
          <dgm:bulletEnabled val="1"/>
        </dgm:presLayoutVars>
      </dgm:prSet>
      <dgm:spPr/>
    </dgm:pt>
  </dgm:ptLst>
  <dgm:cxnLst>
    <dgm:cxn modelId="{98B0A377-8AF4-B94D-A42A-74CD9E12A765}" type="presOf" srcId="{EA19E746-087D-5747-BD84-D0BDB4D1B743}" destId="{1AB44C3C-2B6E-7B4A-B079-9E44E58D790F}" srcOrd="1" destOrd="0" presId="urn:microsoft.com/office/officeart/2005/8/layout/target3"/>
    <dgm:cxn modelId="{C4C79A9E-E948-D343-AD5A-A2169147BC37}" srcId="{183262AA-24DB-9D42-BA49-DFEA9DCEA11E}" destId="{D421B331-5FF1-894D-BC17-510CC556518C}" srcOrd="0" destOrd="0" parTransId="{F08812C2-D4C2-1D44-B7C3-919E1DF10143}" sibTransId="{B998553F-C21F-A245-90B3-D8A962712F85}"/>
    <dgm:cxn modelId="{8A0E2ECC-F287-3446-8D89-40787812DADB}" srcId="{183262AA-24DB-9D42-BA49-DFEA9DCEA11E}" destId="{911F3139-331A-9041-947D-2D8029CBE0EE}" srcOrd="1" destOrd="0" parTransId="{E2DAEE02-3EF1-D541-9387-EEF1F08CEED9}" sibTransId="{9EE2FA17-EDB9-C341-B441-2C1ABF5FF487}"/>
    <dgm:cxn modelId="{173E3261-9FCB-8840-AC4C-D3798FFB7C6D}" type="presOf" srcId="{183262AA-24DB-9D42-BA49-DFEA9DCEA11E}" destId="{E2A66267-F3CA-834C-8E92-73974C118495}" srcOrd="0" destOrd="0" presId="urn:microsoft.com/office/officeart/2005/8/layout/target3"/>
    <dgm:cxn modelId="{A39C2DDB-0E9A-BE4E-B655-8FB6B5CAD655}" srcId="{183262AA-24DB-9D42-BA49-DFEA9DCEA11E}" destId="{9AFCBC0B-96A4-474E-96E6-E21053505CD4}" srcOrd="2" destOrd="0" parTransId="{5BAE50B4-1F31-1144-B548-966D89249933}" sibTransId="{6D51E86B-54A7-D045-A8BA-7ADC2CFEFEEE}"/>
    <dgm:cxn modelId="{5F299CED-45E9-E145-B9FC-2ABC6D53E6BF}" type="presOf" srcId="{A70A6160-FC13-2848-AED3-12D569DBABD9}" destId="{878DAEEC-84D0-1944-9838-89F9AF5AF114}" srcOrd="0" destOrd="0" presId="urn:microsoft.com/office/officeart/2005/8/layout/target3"/>
    <dgm:cxn modelId="{2854C699-79B5-434C-BEFB-49F66AF01A4E}" type="presOf" srcId="{911F3139-331A-9041-947D-2D8029CBE0EE}" destId="{9F67836C-3F36-8843-BBCE-92D425CCDC28}" srcOrd="0" destOrd="1" presId="urn:microsoft.com/office/officeart/2005/8/layout/target3"/>
    <dgm:cxn modelId="{0831772D-BBE5-1240-B42A-90CACA6F6225}" type="presOf" srcId="{A70A6160-FC13-2848-AED3-12D569DBABD9}" destId="{0D15B29A-FC1E-424A-9747-0E0CC8A6C14B}" srcOrd="1" destOrd="0" presId="urn:microsoft.com/office/officeart/2005/8/layout/target3"/>
    <dgm:cxn modelId="{4C0E6F1F-0BDF-0A47-AF91-C5822679907C}" type="presOf" srcId="{13A3E0E5-FB8F-334C-8FE5-62A44FA30DEC}" destId="{6D8D805C-8E27-5546-979C-2760A25D2E93}" srcOrd="0" destOrd="0" presId="urn:microsoft.com/office/officeart/2005/8/layout/target3"/>
    <dgm:cxn modelId="{7D4A7DF4-872E-154D-AE8F-07E2ED4B8CA2}" srcId="{13A3E0E5-FB8F-334C-8FE5-62A44FA30DEC}" destId="{A70A6160-FC13-2848-AED3-12D569DBABD9}" srcOrd="1" destOrd="0" parTransId="{86A8D559-4BE4-F946-82B7-23A4E19B377B}" sibTransId="{6A9AB68E-CE3C-1C46-BF77-B7B1A6791E53}"/>
    <dgm:cxn modelId="{8D0AF183-B5D3-514A-A693-3DF3E4222E10}" type="presOf" srcId="{78BBE99E-AE62-174F-8840-FE9100F0377A}" destId="{51514997-96B0-7948-A8A1-B4F21AD740E0}" srcOrd="0" destOrd="0" presId="urn:microsoft.com/office/officeart/2005/8/layout/target3"/>
    <dgm:cxn modelId="{C96B6C18-59CC-6C4C-B7AE-C3814D3EEC58}" srcId="{13A3E0E5-FB8F-334C-8FE5-62A44FA30DEC}" destId="{EA19E746-087D-5747-BD84-D0BDB4D1B743}" srcOrd="2" destOrd="0" parTransId="{509BE407-9AF8-1F4F-BE0E-66AD5658203E}" sibTransId="{625E866C-E9D2-A148-8FDD-3BE0CFDA96B9}"/>
    <dgm:cxn modelId="{199D0F62-8FDE-C04B-B7DD-001C96FFBF73}" type="presOf" srcId="{AFBFAF41-3241-B94E-B5EC-BF583F9BE04B}" destId="{51514997-96B0-7948-A8A1-B4F21AD740E0}" srcOrd="0" destOrd="1" presId="urn:microsoft.com/office/officeart/2005/8/layout/target3"/>
    <dgm:cxn modelId="{583FB138-40CE-864F-A1A2-B3C03CD737BB}" srcId="{13A3E0E5-FB8F-334C-8FE5-62A44FA30DEC}" destId="{50457B50-2595-E94F-993C-E177E314EAD1}" srcOrd="3" destOrd="0" parTransId="{91CC0228-9A2F-C44A-B1D9-A5008F223FA6}" sibTransId="{703DCEC5-BE7B-B844-A88E-646907E8DD42}"/>
    <dgm:cxn modelId="{E3D02617-B661-984E-A8FD-78837F464085}" srcId="{EA19E746-087D-5747-BD84-D0BDB4D1B743}" destId="{78BBE99E-AE62-174F-8840-FE9100F0377A}" srcOrd="0" destOrd="0" parTransId="{A0D81AF6-D6D6-2E44-B9F4-0468DEA92C8D}" sibTransId="{7767C167-0AE8-0445-BD5F-1A9B7BB8BEC2}"/>
    <dgm:cxn modelId="{452416F5-301B-2048-BFCC-28097B667DB1}" type="presOf" srcId="{9AFCBC0B-96A4-474E-96E6-E21053505CD4}" destId="{9F67836C-3F36-8843-BBCE-92D425CCDC28}" srcOrd="0" destOrd="2" presId="urn:microsoft.com/office/officeart/2005/8/layout/target3"/>
    <dgm:cxn modelId="{E3518208-23F7-FE47-8B93-064D11ACD622}" type="presOf" srcId="{183262AA-24DB-9D42-BA49-DFEA9DCEA11E}" destId="{9DBFECD6-8A3D-8547-8DAB-53D12B7D2327}" srcOrd="1" destOrd="0" presId="urn:microsoft.com/office/officeart/2005/8/layout/target3"/>
    <dgm:cxn modelId="{CE575017-5A7C-6847-9B3C-E9EC789A63E9}" type="presOf" srcId="{EA19E746-087D-5747-BD84-D0BDB4D1B743}" destId="{653CC4B6-86EE-DA43-B711-756C2A688905}" srcOrd="0" destOrd="0" presId="urn:microsoft.com/office/officeart/2005/8/layout/target3"/>
    <dgm:cxn modelId="{12C01CDA-3F30-2B4D-9420-9374A4913455}" srcId="{EA19E746-087D-5747-BD84-D0BDB4D1B743}" destId="{AFBFAF41-3241-B94E-B5EC-BF583F9BE04B}" srcOrd="1" destOrd="0" parTransId="{B6CC9165-E2A8-DF47-B63D-A92650E204E0}" sibTransId="{22DD4469-73CD-B949-9383-4B96151B199A}"/>
    <dgm:cxn modelId="{C6E35C7F-9695-304E-A304-65B1C2D424DA}" type="presOf" srcId="{50457B50-2595-E94F-993C-E177E314EAD1}" destId="{C5B53DDF-528D-9E4D-BA41-F8C8C0867C49}" srcOrd="0" destOrd="0" presId="urn:microsoft.com/office/officeart/2005/8/layout/target3"/>
    <dgm:cxn modelId="{E54593CB-2DF0-9E49-9142-45B03E28C977}" type="presOf" srcId="{50457B50-2595-E94F-993C-E177E314EAD1}" destId="{7DB2C070-D570-C24E-B8EC-576E04E7C5D5}" srcOrd="1" destOrd="0" presId="urn:microsoft.com/office/officeart/2005/8/layout/target3"/>
    <dgm:cxn modelId="{4E37E628-3543-8841-AD05-754D241D14D6}" type="presOf" srcId="{D421B331-5FF1-894D-BC17-510CC556518C}" destId="{9F67836C-3F36-8843-BBCE-92D425CCDC28}" srcOrd="0" destOrd="0" presId="urn:microsoft.com/office/officeart/2005/8/layout/target3"/>
    <dgm:cxn modelId="{E351E063-CBB2-5C45-88B7-5DFC7C063C58}" srcId="{13A3E0E5-FB8F-334C-8FE5-62A44FA30DEC}" destId="{183262AA-24DB-9D42-BA49-DFEA9DCEA11E}" srcOrd="0" destOrd="0" parTransId="{E1AE39EB-9D06-F54A-8B72-CF80C5205387}" sibTransId="{50F1CEAA-FF30-954B-8964-4E6B2EA0FA15}"/>
    <dgm:cxn modelId="{6BAEBFCC-D099-5549-A5AB-B2DA3478F324}" type="presParOf" srcId="{6D8D805C-8E27-5546-979C-2760A25D2E93}" destId="{25DB6DD2-519E-7446-8772-54D198A49389}" srcOrd="0" destOrd="0" presId="urn:microsoft.com/office/officeart/2005/8/layout/target3"/>
    <dgm:cxn modelId="{965AF599-0EED-F746-BD6C-C80801E57FC3}" type="presParOf" srcId="{6D8D805C-8E27-5546-979C-2760A25D2E93}" destId="{56542A31-4B1D-9F45-8815-EDDE66040362}" srcOrd="1" destOrd="0" presId="urn:microsoft.com/office/officeart/2005/8/layout/target3"/>
    <dgm:cxn modelId="{F64A5443-C7BD-3A43-AD47-6E170711ABBB}" type="presParOf" srcId="{6D8D805C-8E27-5546-979C-2760A25D2E93}" destId="{E2A66267-F3CA-834C-8E92-73974C118495}" srcOrd="2" destOrd="0" presId="urn:microsoft.com/office/officeart/2005/8/layout/target3"/>
    <dgm:cxn modelId="{9A76D587-83C8-4642-A1A8-8CA88B9FDB5D}" type="presParOf" srcId="{6D8D805C-8E27-5546-979C-2760A25D2E93}" destId="{0A4D27A1-7560-5740-BE3A-A4E5BD4614A0}" srcOrd="3" destOrd="0" presId="urn:microsoft.com/office/officeart/2005/8/layout/target3"/>
    <dgm:cxn modelId="{F03CC62C-614A-9E4B-9560-707F0A2A5F7E}" type="presParOf" srcId="{6D8D805C-8E27-5546-979C-2760A25D2E93}" destId="{0C739B3D-50AE-C948-B1FB-A51F669FD8C3}" srcOrd="4" destOrd="0" presId="urn:microsoft.com/office/officeart/2005/8/layout/target3"/>
    <dgm:cxn modelId="{DA19C3E8-A544-444F-BBBC-ED4BD3CEDC6B}" type="presParOf" srcId="{6D8D805C-8E27-5546-979C-2760A25D2E93}" destId="{878DAEEC-84D0-1944-9838-89F9AF5AF114}" srcOrd="5" destOrd="0" presId="urn:microsoft.com/office/officeart/2005/8/layout/target3"/>
    <dgm:cxn modelId="{1A17D897-2CC3-614D-8E05-9E3C725FEC26}" type="presParOf" srcId="{6D8D805C-8E27-5546-979C-2760A25D2E93}" destId="{4BBC67E4-19A9-A948-A2C9-4DFBC2C7C256}" srcOrd="6" destOrd="0" presId="urn:microsoft.com/office/officeart/2005/8/layout/target3"/>
    <dgm:cxn modelId="{AF8E2E1C-4031-3949-9DD1-D2DC1BA8948A}" type="presParOf" srcId="{6D8D805C-8E27-5546-979C-2760A25D2E93}" destId="{7D370A6D-C41B-1044-8DE0-4F85455A5416}" srcOrd="7" destOrd="0" presId="urn:microsoft.com/office/officeart/2005/8/layout/target3"/>
    <dgm:cxn modelId="{C1213226-0B34-D14E-AB60-B2ED85BE30B8}" type="presParOf" srcId="{6D8D805C-8E27-5546-979C-2760A25D2E93}" destId="{653CC4B6-86EE-DA43-B711-756C2A688905}" srcOrd="8" destOrd="0" presId="urn:microsoft.com/office/officeart/2005/8/layout/target3"/>
    <dgm:cxn modelId="{46C4F7EF-E57E-954C-B64A-86E896345325}" type="presParOf" srcId="{6D8D805C-8E27-5546-979C-2760A25D2E93}" destId="{696C117B-0E32-BE4E-9874-CF9A36F4D455}" srcOrd="9" destOrd="0" presId="urn:microsoft.com/office/officeart/2005/8/layout/target3"/>
    <dgm:cxn modelId="{AB3D7F3F-F0A3-DF47-B58C-9DA111E474BD}" type="presParOf" srcId="{6D8D805C-8E27-5546-979C-2760A25D2E93}" destId="{6AE7970F-AF50-6847-84A4-AC3F27104EDB}" srcOrd="10" destOrd="0" presId="urn:microsoft.com/office/officeart/2005/8/layout/target3"/>
    <dgm:cxn modelId="{615929F9-442E-5740-8C4B-30F1987816C9}" type="presParOf" srcId="{6D8D805C-8E27-5546-979C-2760A25D2E93}" destId="{C5B53DDF-528D-9E4D-BA41-F8C8C0867C49}" srcOrd="11" destOrd="0" presId="urn:microsoft.com/office/officeart/2005/8/layout/target3"/>
    <dgm:cxn modelId="{11805A27-0355-EA40-9665-E416E4FC1644}" type="presParOf" srcId="{6D8D805C-8E27-5546-979C-2760A25D2E93}" destId="{9DBFECD6-8A3D-8547-8DAB-53D12B7D2327}" srcOrd="12" destOrd="0" presId="urn:microsoft.com/office/officeart/2005/8/layout/target3"/>
    <dgm:cxn modelId="{B060024A-40B9-0E46-8686-91B55739A448}" type="presParOf" srcId="{6D8D805C-8E27-5546-979C-2760A25D2E93}" destId="{9F67836C-3F36-8843-BBCE-92D425CCDC28}" srcOrd="13" destOrd="0" presId="urn:microsoft.com/office/officeart/2005/8/layout/target3"/>
    <dgm:cxn modelId="{0859485A-C564-114B-A257-E1DD1597832D}" type="presParOf" srcId="{6D8D805C-8E27-5546-979C-2760A25D2E93}" destId="{0D15B29A-FC1E-424A-9747-0E0CC8A6C14B}" srcOrd="14" destOrd="0" presId="urn:microsoft.com/office/officeart/2005/8/layout/target3"/>
    <dgm:cxn modelId="{F3D17011-4FFB-7647-8CCD-E40F82C51A76}" type="presParOf" srcId="{6D8D805C-8E27-5546-979C-2760A25D2E93}" destId="{DEF3D320-B9E4-D14E-B4C6-590BF47411BC}" srcOrd="15" destOrd="0" presId="urn:microsoft.com/office/officeart/2005/8/layout/target3"/>
    <dgm:cxn modelId="{130659E2-9B03-4446-B7C1-44A4F3DF9F77}" type="presParOf" srcId="{6D8D805C-8E27-5546-979C-2760A25D2E93}" destId="{1AB44C3C-2B6E-7B4A-B079-9E44E58D790F}" srcOrd="16" destOrd="0" presId="urn:microsoft.com/office/officeart/2005/8/layout/target3"/>
    <dgm:cxn modelId="{5E00DA5B-B80E-0542-B3DF-83D69684C7E7}" type="presParOf" srcId="{6D8D805C-8E27-5546-979C-2760A25D2E93}" destId="{51514997-96B0-7948-A8A1-B4F21AD740E0}" srcOrd="17" destOrd="0" presId="urn:microsoft.com/office/officeart/2005/8/layout/target3"/>
    <dgm:cxn modelId="{326D7280-5C82-1B4E-B49A-904BCCC4ACCB}" type="presParOf" srcId="{6D8D805C-8E27-5546-979C-2760A25D2E93}" destId="{7DB2C070-D570-C24E-B8EC-576E04E7C5D5}" srcOrd="18" destOrd="0" presId="urn:microsoft.com/office/officeart/2005/8/layout/target3"/>
    <dgm:cxn modelId="{0FDB77B1-2748-6F40-94F0-D8C338D63983}" type="presParOf" srcId="{6D8D805C-8E27-5546-979C-2760A25D2E93}" destId="{5C1F3FBC-96BA-9F4F-9EA1-DAE7432D5E3C}"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EB0241-7B75-664C-AB5B-A6757C425660}" type="doc">
      <dgm:prSet loTypeId="urn:microsoft.com/office/officeart/2005/8/layout/arrow5" loCatId="relationship" qsTypeId="urn:microsoft.com/office/officeart/2005/8/quickstyle/simple4" qsCatId="simple" csTypeId="urn:microsoft.com/office/officeart/2005/8/colors/accent1_2" csCatId="accent1" phldr="1"/>
      <dgm:spPr/>
      <dgm:t>
        <a:bodyPr/>
        <a:lstStyle/>
        <a:p>
          <a:endParaRPr lang="en-US"/>
        </a:p>
      </dgm:t>
    </dgm:pt>
    <dgm:pt modelId="{B518E1EB-CBF2-9540-B999-4D616A95C873}">
      <dgm:prSet/>
      <dgm:spPr>
        <a:solidFill>
          <a:schemeClr val="accent3"/>
        </a:solidFill>
      </dgm:spPr>
      <dgm:t>
        <a:bodyPr/>
        <a:lstStyle/>
        <a:p>
          <a:pPr rtl="0"/>
          <a:r>
            <a:rPr lang="en-US" dirty="0" smtClean="0">
              <a:effectLst>
                <a:outerShdw blurRad="38100" dist="38100" dir="2700000" algn="tl">
                  <a:srgbClr val="000000">
                    <a:alpha val="43137"/>
                  </a:srgbClr>
                </a:outerShdw>
              </a:effectLst>
            </a:rPr>
            <a:t>The radix point (binary point) is fixed and assumed to be to the right of the rightmost digit</a:t>
          </a:r>
          <a:endParaRPr lang="en-US" dirty="0">
            <a:effectLst>
              <a:outerShdw blurRad="38100" dist="38100" dir="2700000" algn="tl">
                <a:srgbClr val="000000">
                  <a:alpha val="43137"/>
                </a:srgbClr>
              </a:outerShdw>
            </a:effectLst>
          </a:endParaRPr>
        </a:p>
      </dgm:t>
    </dgm:pt>
    <dgm:pt modelId="{BDB60844-BCE9-8846-9642-E6512728AAB1}" type="parTrans" cxnId="{52F40BCE-0475-0C4A-8C68-8E9D57985F01}">
      <dgm:prSet/>
      <dgm:spPr/>
      <dgm:t>
        <a:bodyPr/>
        <a:lstStyle/>
        <a:p>
          <a:endParaRPr lang="en-US"/>
        </a:p>
      </dgm:t>
    </dgm:pt>
    <dgm:pt modelId="{4CDA6001-2F17-034D-979D-6CB1D33DF716}" type="sibTrans" cxnId="{52F40BCE-0475-0C4A-8C68-8E9D57985F01}">
      <dgm:prSet/>
      <dgm:spPr/>
      <dgm:t>
        <a:bodyPr/>
        <a:lstStyle/>
        <a:p>
          <a:endParaRPr lang="en-US"/>
        </a:p>
      </dgm:t>
    </dgm:pt>
    <dgm:pt modelId="{89EB655B-D8D9-1B4F-B4D0-1478ED98A5F9}">
      <dgm:prSet/>
      <dgm:spPr>
        <a:solidFill>
          <a:schemeClr val="accent4"/>
        </a:solidFill>
      </dgm:spPr>
      <dgm:t>
        <a:bodyPr/>
        <a:lstStyle/>
        <a:p>
          <a:pPr rtl="0"/>
          <a:r>
            <a:rPr lang="en-US" dirty="0" smtClean="0">
              <a:solidFill>
                <a:schemeClr val="tx2"/>
              </a:solidFill>
              <a:effectLst/>
            </a:rPr>
            <a:t>Programmer can use the same representation for binary fractions by scaling the numbers so that the binary point is implicitly positioned at some other location</a:t>
          </a:r>
          <a:endParaRPr lang="en-US" dirty="0">
            <a:solidFill>
              <a:schemeClr val="tx2"/>
            </a:solidFill>
            <a:effectLst/>
          </a:endParaRPr>
        </a:p>
      </dgm:t>
    </dgm:pt>
    <dgm:pt modelId="{1B146E84-C9DA-194B-8543-8F2F2BAEEA7E}" type="parTrans" cxnId="{7ED477C4-A871-FC44-96B6-13BF09207FD5}">
      <dgm:prSet/>
      <dgm:spPr/>
      <dgm:t>
        <a:bodyPr/>
        <a:lstStyle/>
        <a:p>
          <a:endParaRPr lang="en-US"/>
        </a:p>
      </dgm:t>
    </dgm:pt>
    <dgm:pt modelId="{8AD63013-5D68-0E47-9E68-EBF106C339A2}" type="sibTrans" cxnId="{7ED477C4-A871-FC44-96B6-13BF09207FD5}">
      <dgm:prSet/>
      <dgm:spPr/>
      <dgm:t>
        <a:bodyPr/>
        <a:lstStyle/>
        <a:p>
          <a:endParaRPr lang="en-US"/>
        </a:p>
      </dgm:t>
    </dgm:pt>
    <dgm:pt modelId="{DF27235A-7E77-1F43-A1B3-F81760B2306E}" type="pres">
      <dgm:prSet presAssocID="{75EB0241-7B75-664C-AB5B-A6757C425660}" presName="diagram" presStyleCnt="0">
        <dgm:presLayoutVars>
          <dgm:dir/>
          <dgm:resizeHandles val="exact"/>
        </dgm:presLayoutVars>
      </dgm:prSet>
      <dgm:spPr/>
      <dgm:t>
        <a:bodyPr/>
        <a:lstStyle/>
        <a:p>
          <a:endParaRPr lang="en-US"/>
        </a:p>
      </dgm:t>
    </dgm:pt>
    <dgm:pt modelId="{4C6DECA0-EBD4-EB42-875C-D33DC431004E}" type="pres">
      <dgm:prSet presAssocID="{B518E1EB-CBF2-9540-B999-4D616A95C873}" presName="arrow" presStyleLbl="node1" presStyleIdx="0" presStyleCnt="2">
        <dgm:presLayoutVars>
          <dgm:bulletEnabled val="1"/>
        </dgm:presLayoutVars>
      </dgm:prSet>
      <dgm:spPr/>
      <dgm:t>
        <a:bodyPr/>
        <a:lstStyle/>
        <a:p>
          <a:endParaRPr lang="en-US"/>
        </a:p>
      </dgm:t>
    </dgm:pt>
    <dgm:pt modelId="{E4597F1A-A481-CD46-924C-2AFAF2963D65}" type="pres">
      <dgm:prSet presAssocID="{89EB655B-D8D9-1B4F-B4D0-1478ED98A5F9}" presName="arrow" presStyleLbl="node1" presStyleIdx="1" presStyleCnt="2">
        <dgm:presLayoutVars>
          <dgm:bulletEnabled val="1"/>
        </dgm:presLayoutVars>
      </dgm:prSet>
      <dgm:spPr/>
      <dgm:t>
        <a:bodyPr/>
        <a:lstStyle/>
        <a:p>
          <a:endParaRPr lang="en-US"/>
        </a:p>
      </dgm:t>
    </dgm:pt>
  </dgm:ptLst>
  <dgm:cxnLst>
    <dgm:cxn modelId="{59BEFDF8-868D-F140-870F-DC7AE1BFDCFE}" type="presOf" srcId="{B518E1EB-CBF2-9540-B999-4D616A95C873}" destId="{4C6DECA0-EBD4-EB42-875C-D33DC431004E}" srcOrd="0" destOrd="0" presId="urn:microsoft.com/office/officeart/2005/8/layout/arrow5"/>
    <dgm:cxn modelId="{9BC0A54B-A4E3-8F4C-820C-FED98D512B78}" type="presOf" srcId="{75EB0241-7B75-664C-AB5B-A6757C425660}" destId="{DF27235A-7E77-1F43-A1B3-F81760B2306E}" srcOrd="0" destOrd="0" presId="urn:microsoft.com/office/officeart/2005/8/layout/arrow5"/>
    <dgm:cxn modelId="{52F40BCE-0475-0C4A-8C68-8E9D57985F01}" srcId="{75EB0241-7B75-664C-AB5B-A6757C425660}" destId="{B518E1EB-CBF2-9540-B999-4D616A95C873}" srcOrd="0" destOrd="0" parTransId="{BDB60844-BCE9-8846-9642-E6512728AAB1}" sibTransId="{4CDA6001-2F17-034D-979D-6CB1D33DF716}"/>
    <dgm:cxn modelId="{5309BA43-25F3-FA4C-BFC5-C32E9DC02BC4}" type="presOf" srcId="{89EB655B-D8D9-1B4F-B4D0-1478ED98A5F9}" destId="{E4597F1A-A481-CD46-924C-2AFAF2963D65}" srcOrd="0" destOrd="0" presId="urn:microsoft.com/office/officeart/2005/8/layout/arrow5"/>
    <dgm:cxn modelId="{7ED477C4-A871-FC44-96B6-13BF09207FD5}" srcId="{75EB0241-7B75-664C-AB5B-A6757C425660}" destId="{89EB655B-D8D9-1B4F-B4D0-1478ED98A5F9}" srcOrd="1" destOrd="0" parTransId="{1B146E84-C9DA-194B-8543-8F2F2BAEEA7E}" sibTransId="{8AD63013-5D68-0E47-9E68-EBF106C339A2}"/>
    <dgm:cxn modelId="{A5E6724D-1293-F14E-A6B8-CBED798504B2}" type="presParOf" srcId="{DF27235A-7E77-1F43-A1B3-F81760B2306E}" destId="{4C6DECA0-EBD4-EB42-875C-D33DC431004E}" srcOrd="0" destOrd="0" presId="urn:microsoft.com/office/officeart/2005/8/layout/arrow5"/>
    <dgm:cxn modelId="{7E9CB8C8-F973-3049-9422-9EF96C3985F0}" type="presParOf" srcId="{DF27235A-7E77-1F43-A1B3-F81760B2306E}" destId="{E4597F1A-A481-CD46-924C-2AFAF2963D65}"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3614EF-03F6-EE47-A440-A5AC0974FD3C}" type="doc">
      <dgm:prSet loTypeId="urn:microsoft.com/office/officeart/2005/8/layout/default#3" loCatId="list" qsTypeId="urn:microsoft.com/office/officeart/2005/8/quickstyle/simple4" qsCatId="simple" csTypeId="urn:microsoft.com/office/officeart/2005/8/colors/accent4_2" csCatId="accent4"/>
      <dgm:spPr/>
      <dgm:t>
        <a:bodyPr/>
        <a:lstStyle/>
        <a:p>
          <a:endParaRPr lang="en-US"/>
        </a:p>
      </dgm:t>
    </dgm:pt>
    <dgm:pt modelId="{901BB6AE-E184-1A4D-9D18-55CEB75E7328}">
      <dgm:prSet/>
      <dgm:spPr/>
      <dgm:t>
        <a:bodyPr/>
        <a:lstStyle/>
        <a:p>
          <a:pPr rtl="0"/>
          <a:r>
            <a:rPr lang="en-US" dirty="0" smtClean="0">
              <a:solidFill>
                <a:schemeClr val="tx1"/>
              </a:solidFill>
              <a:effectLst/>
            </a:rPr>
            <a:t>Most important floating-point representation is defined</a:t>
          </a:r>
          <a:endParaRPr lang="en-US" dirty="0">
            <a:solidFill>
              <a:schemeClr val="tx1"/>
            </a:solidFill>
            <a:effectLst/>
          </a:endParaRPr>
        </a:p>
      </dgm:t>
    </dgm:pt>
    <dgm:pt modelId="{EF2EDADC-79B2-0F4F-BF11-DBC38EC96778}" type="parTrans" cxnId="{FA984667-1420-C24F-A598-60734572D68B}">
      <dgm:prSet/>
      <dgm:spPr/>
      <dgm:t>
        <a:bodyPr/>
        <a:lstStyle/>
        <a:p>
          <a:endParaRPr lang="en-US"/>
        </a:p>
      </dgm:t>
    </dgm:pt>
    <dgm:pt modelId="{76A0DEB8-6D26-FE40-BE21-89235B49237C}" type="sibTrans" cxnId="{FA984667-1420-C24F-A598-60734572D68B}">
      <dgm:prSet/>
      <dgm:spPr/>
      <dgm:t>
        <a:bodyPr/>
        <a:lstStyle/>
        <a:p>
          <a:endParaRPr lang="en-US"/>
        </a:p>
      </dgm:t>
    </dgm:pt>
    <dgm:pt modelId="{8C9CBDD2-9F77-3946-A5D8-212BC733031D}">
      <dgm:prSet/>
      <dgm:spPr/>
      <dgm:t>
        <a:bodyPr/>
        <a:lstStyle/>
        <a:p>
          <a:pPr rtl="0"/>
          <a:r>
            <a:rPr lang="en-US" dirty="0" smtClean="0">
              <a:solidFill>
                <a:schemeClr val="tx1"/>
              </a:solidFill>
              <a:effectLst/>
            </a:rPr>
            <a:t>Standard was developed to facilitate the portability of programs from one processor to another and to encourage the development of sophisticated, numerically oriented programs</a:t>
          </a:r>
          <a:endParaRPr lang="en-US" dirty="0">
            <a:solidFill>
              <a:schemeClr val="tx1"/>
            </a:solidFill>
            <a:effectLst/>
          </a:endParaRPr>
        </a:p>
      </dgm:t>
    </dgm:pt>
    <dgm:pt modelId="{EC651034-11C4-244E-A94D-C0B0E126DFCE}" type="parTrans" cxnId="{A3D4F033-9775-3C4D-A5CC-3614C3CD1AB5}">
      <dgm:prSet/>
      <dgm:spPr/>
      <dgm:t>
        <a:bodyPr/>
        <a:lstStyle/>
        <a:p>
          <a:endParaRPr lang="en-US"/>
        </a:p>
      </dgm:t>
    </dgm:pt>
    <dgm:pt modelId="{7B3FB2F3-C0F0-1F41-AED3-B19DFC99EE64}" type="sibTrans" cxnId="{A3D4F033-9775-3C4D-A5CC-3614C3CD1AB5}">
      <dgm:prSet/>
      <dgm:spPr/>
      <dgm:t>
        <a:bodyPr/>
        <a:lstStyle/>
        <a:p>
          <a:endParaRPr lang="en-US"/>
        </a:p>
      </dgm:t>
    </dgm:pt>
    <dgm:pt modelId="{718B7578-8128-E942-A47B-FDDD2B9C90B7}">
      <dgm:prSet/>
      <dgm:spPr/>
      <dgm:t>
        <a:bodyPr/>
        <a:lstStyle/>
        <a:p>
          <a:pPr rtl="0"/>
          <a:r>
            <a:rPr lang="en-US" dirty="0" smtClean="0">
              <a:solidFill>
                <a:schemeClr val="tx1"/>
              </a:solidFill>
              <a:effectLst/>
            </a:rPr>
            <a:t>Standard has been widely adopted and is used on virtually all contemporary processors and arithmetic coprocessors</a:t>
          </a:r>
          <a:endParaRPr lang="en-US" dirty="0">
            <a:solidFill>
              <a:schemeClr val="tx1"/>
            </a:solidFill>
            <a:effectLst/>
          </a:endParaRPr>
        </a:p>
      </dgm:t>
    </dgm:pt>
    <dgm:pt modelId="{9B983582-C974-6D40-A974-3D7073083935}" type="parTrans" cxnId="{0A94C6EC-78F0-064E-BBA9-0449A5BBB9DC}">
      <dgm:prSet/>
      <dgm:spPr/>
      <dgm:t>
        <a:bodyPr/>
        <a:lstStyle/>
        <a:p>
          <a:endParaRPr lang="en-US"/>
        </a:p>
      </dgm:t>
    </dgm:pt>
    <dgm:pt modelId="{D360FB3A-CBD4-B54A-91F7-7615D3ED8F37}" type="sibTrans" cxnId="{0A94C6EC-78F0-064E-BBA9-0449A5BBB9DC}">
      <dgm:prSet/>
      <dgm:spPr/>
      <dgm:t>
        <a:bodyPr/>
        <a:lstStyle/>
        <a:p>
          <a:endParaRPr lang="en-US"/>
        </a:p>
      </dgm:t>
    </dgm:pt>
    <dgm:pt modelId="{5B317423-2D44-BE44-8958-7DE825F1254E}">
      <dgm:prSet/>
      <dgm:spPr/>
      <dgm:t>
        <a:bodyPr/>
        <a:lstStyle/>
        <a:p>
          <a:pPr rtl="0"/>
          <a:r>
            <a:rPr lang="en-US" dirty="0" smtClean="0">
              <a:solidFill>
                <a:schemeClr val="tx1"/>
              </a:solidFill>
              <a:effectLst/>
            </a:rPr>
            <a:t>IEEE 754-2008 covers both binary and decimal floating-point representations</a:t>
          </a:r>
          <a:endParaRPr lang="en-US" dirty="0">
            <a:solidFill>
              <a:schemeClr val="tx1"/>
            </a:solidFill>
            <a:effectLst/>
          </a:endParaRPr>
        </a:p>
      </dgm:t>
    </dgm:pt>
    <dgm:pt modelId="{DD66BDED-E485-684E-B3DC-F7437A35FC31}" type="parTrans" cxnId="{4166F30E-8158-A54B-8605-49ECFAA86BBA}">
      <dgm:prSet/>
      <dgm:spPr/>
      <dgm:t>
        <a:bodyPr/>
        <a:lstStyle/>
        <a:p>
          <a:endParaRPr lang="en-US"/>
        </a:p>
      </dgm:t>
    </dgm:pt>
    <dgm:pt modelId="{CAC95F42-6898-6E4C-9496-E9DB4D89A4E6}" type="sibTrans" cxnId="{4166F30E-8158-A54B-8605-49ECFAA86BBA}">
      <dgm:prSet/>
      <dgm:spPr/>
      <dgm:t>
        <a:bodyPr/>
        <a:lstStyle/>
        <a:p>
          <a:endParaRPr lang="en-US"/>
        </a:p>
      </dgm:t>
    </dgm:pt>
    <dgm:pt modelId="{8698422B-407F-754B-81E2-91CF2C93B195}" type="pres">
      <dgm:prSet presAssocID="{A33614EF-03F6-EE47-A440-A5AC0974FD3C}" presName="diagram" presStyleCnt="0">
        <dgm:presLayoutVars>
          <dgm:dir/>
          <dgm:resizeHandles val="exact"/>
        </dgm:presLayoutVars>
      </dgm:prSet>
      <dgm:spPr/>
      <dgm:t>
        <a:bodyPr/>
        <a:lstStyle/>
        <a:p>
          <a:endParaRPr lang="en-US"/>
        </a:p>
      </dgm:t>
    </dgm:pt>
    <dgm:pt modelId="{30F114A9-6AFD-7840-B867-73BB141505F0}" type="pres">
      <dgm:prSet presAssocID="{901BB6AE-E184-1A4D-9D18-55CEB75E7328}" presName="node" presStyleLbl="node1" presStyleIdx="0" presStyleCnt="4">
        <dgm:presLayoutVars>
          <dgm:bulletEnabled val="1"/>
        </dgm:presLayoutVars>
      </dgm:prSet>
      <dgm:spPr/>
      <dgm:t>
        <a:bodyPr/>
        <a:lstStyle/>
        <a:p>
          <a:endParaRPr lang="en-US"/>
        </a:p>
      </dgm:t>
    </dgm:pt>
    <dgm:pt modelId="{BFA72092-49EF-DD4B-B5D2-45802957CC18}" type="pres">
      <dgm:prSet presAssocID="{76A0DEB8-6D26-FE40-BE21-89235B49237C}" presName="sibTrans" presStyleCnt="0"/>
      <dgm:spPr/>
      <dgm:t>
        <a:bodyPr/>
        <a:lstStyle/>
        <a:p>
          <a:endParaRPr lang="en-US"/>
        </a:p>
      </dgm:t>
    </dgm:pt>
    <dgm:pt modelId="{2BB56C0B-D45F-504A-B667-E5EEB4DA2FA3}" type="pres">
      <dgm:prSet presAssocID="{8C9CBDD2-9F77-3946-A5D8-212BC733031D}" presName="node" presStyleLbl="node1" presStyleIdx="1" presStyleCnt="4">
        <dgm:presLayoutVars>
          <dgm:bulletEnabled val="1"/>
        </dgm:presLayoutVars>
      </dgm:prSet>
      <dgm:spPr/>
      <dgm:t>
        <a:bodyPr/>
        <a:lstStyle/>
        <a:p>
          <a:endParaRPr lang="en-US"/>
        </a:p>
      </dgm:t>
    </dgm:pt>
    <dgm:pt modelId="{1E83F527-9BA7-D842-89CD-9DF677E1127E}" type="pres">
      <dgm:prSet presAssocID="{7B3FB2F3-C0F0-1F41-AED3-B19DFC99EE64}" presName="sibTrans" presStyleCnt="0"/>
      <dgm:spPr/>
      <dgm:t>
        <a:bodyPr/>
        <a:lstStyle/>
        <a:p>
          <a:endParaRPr lang="en-US"/>
        </a:p>
      </dgm:t>
    </dgm:pt>
    <dgm:pt modelId="{1C83E496-9E03-0942-932A-A7FAE46D290D}" type="pres">
      <dgm:prSet presAssocID="{718B7578-8128-E942-A47B-FDDD2B9C90B7}" presName="node" presStyleLbl="node1" presStyleIdx="2" presStyleCnt="4">
        <dgm:presLayoutVars>
          <dgm:bulletEnabled val="1"/>
        </dgm:presLayoutVars>
      </dgm:prSet>
      <dgm:spPr/>
      <dgm:t>
        <a:bodyPr/>
        <a:lstStyle/>
        <a:p>
          <a:endParaRPr lang="en-US"/>
        </a:p>
      </dgm:t>
    </dgm:pt>
    <dgm:pt modelId="{A14A6A9E-AAC7-CE46-81F9-F2FAC98C4DA4}" type="pres">
      <dgm:prSet presAssocID="{D360FB3A-CBD4-B54A-91F7-7615D3ED8F37}" presName="sibTrans" presStyleCnt="0"/>
      <dgm:spPr/>
      <dgm:t>
        <a:bodyPr/>
        <a:lstStyle/>
        <a:p>
          <a:endParaRPr lang="en-US"/>
        </a:p>
      </dgm:t>
    </dgm:pt>
    <dgm:pt modelId="{2C2182FF-AE82-0C45-9D06-7EF473AB29C4}" type="pres">
      <dgm:prSet presAssocID="{5B317423-2D44-BE44-8958-7DE825F1254E}" presName="node" presStyleLbl="node1" presStyleIdx="3" presStyleCnt="4">
        <dgm:presLayoutVars>
          <dgm:bulletEnabled val="1"/>
        </dgm:presLayoutVars>
      </dgm:prSet>
      <dgm:spPr/>
      <dgm:t>
        <a:bodyPr/>
        <a:lstStyle/>
        <a:p>
          <a:endParaRPr lang="en-US"/>
        </a:p>
      </dgm:t>
    </dgm:pt>
  </dgm:ptLst>
  <dgm:cxnLst>
    <dgm:cxn modelId="{96EB8E24-D430-5B47-ACEB-2AA2A58A8B51}" type="presOf" srcId="{718B7578-8128-E942-A47B-FDDD2B9C90B7}" destId="{1C83E496-9E03-0942-932A-A7FAE46D290D}" srcOrd="0" destOrd="0" presId="urn:microsoft.com/office/officeart/2005/8/layout/default#3"/>
    <dgm:cxn modelId="{0A94C6EC-78F0-064E-BBA9-0449A5BBB9DC}" srcId="{A33614EF-03F6-EE47-A440-A5AC0974FD3C}" destId="{718B7578-8128-E942-A47B-FDDD2B9C90B7}" srcOrd="2" destOrd="0" parTransId="{9B983582-C974-6D40-A974-3D7073083935}" sibTransId="{D360FB3A-CBD4-B54A-91F7-7615D3ED8F37}"/>
    <dgm:cxn modelId="{4166F30E-8158-A54B-8605-49ECFAA86BBA}" srcId="{A33614EF-03F6-EE47-A440-A5AC0974FD3C}" destId="{5B317423-2D44-BE44-8958-7DE825F1254E}" srcOrd="3" destOrd="0" parTransId="{DD66BDED-E485-684E-B3DC-F7437A35FC31}" sibTransId="{CAC95F42-6898-6E4C-9496-E9DB4D89A4E6}"/>
    <dgm:cxn modelId="{A3D4F033-9775-3C4D-A5CC-3614C3CD1AB5}" srcId="{A33614EF-03F6-EE47-A440-A5AC0974FD3C}" destId="{8C9CBDD2-9F77-3946-A5D8-212BC733031D}" srcOrd="1" destOrd="0" parTransId="{EC651034-11C4-244E-A94D-C0B0E126DFCE}" sibTransId="{7B3FB2F3-C0F0-1F41-AED3-B19DFC99EE64}"/>
    <dgm:cxn modelId="{C1C000CF-A70E-654D-875E-FAD5DFD1DF87}" type="presOf" srcId="{A33614EF-03F6-EE47-A440-A5AC0974FD3C}" destId="{8698422B-407F-754B-81E2-91CF2C93B195}" srcOrd="0" destOrd="0" presId="urn:microsoft.com/office/officeart/2005/8/layout/default#3"/>
    <dgm:cxn modelId="{FA984667-1420-C24F-A598-60734572D68B}" srcId="{A33614EF-03F6-EE47-A440-A5AC0974FD3C}" destId="{901BB6AE-E184-1A4D-9D18-55CEB75E7328}" srcOrd="0" destOrd="0" parTransId="{EF2EDADC-79B2-0F4F-BF11-DBC38EC96778}" sibTransId="{76A0DEB8-6D26-FE40-BE21-89235B49237C}"/>
    <dgm:cxn modelId="{F34D7FFA-18E8-3C41-B132-9F454D7F7B7C}" type="presOf" srcId="{8C9CBDD2-9F77-3946-A5D8-212BC733031D}" destId="{2BB56C0B-D45F-504A-B667-E5EEB4DA2FA3}" srcOrd="0" destOrd="0" presId="urn:microsoft.com/office/officeart/2005/8/layout/default#3"/>
    <dgm:cxn modelId="{51D493AF-640B-1243-8748-87E320641A3D}" type="presOf" srcId="{901BB6AE-E184-1A4D-9D18-55CEB75E7328}" destId="{30F114A9-6AFD-7840-B867-73BB141505F0}" srcOrd="0" destOrd="0" presId="urn:microsoft.com/office/officeart/2005/8/layout/default#3"/>
    <dgm:cxn modelId="{FE2DA194-E377-BD47-B3FE-848B13B8313F}" type="presOf" srcId="{5B317423-2D44-BE44-8958-7DE825F1254E}" destId="{2C2182FF-AE82-0C45-9D06-7EF473AB29C4}" srcOrd="0" destOrd="0" presId="urn:microsoft.com/office/officeart/2005/8/layout/default#3"/>
    <dgm:cxn modelId="{6D24371F-C188-8544-9C9A-77A4A58C29BB}" type="presParOf" srcId="{8698422B-407F-754B-81E2-91CF2C93B195}" destId="{30F114A9-6AFD-7840-B867-73BB141505F0}" srcOrd="0" destOrd="0" presId="urn:microsoft.com/office/officeart/2005/8/layout/default#3"/>
    <dgm:cxn modelId="{925448A7-90A7-1146-A763-A1D356ABA4B3}" type="presParOf" srcId="{8698422B-407F-754B-81E2-91CF2C93B195}" destId="{BFA72092-49EF-DD4B-B5D2-45802957CC18}" srcOrd="1" destOrd="0" presId="urn:microsoft.com/office/officeart/2005/8/layout/default#3"/>
    <dgm:cxn modelId="{9A80EFCD-4199-614A-9964-5A9D37DCE45E}" type="presParOf" srcId="{8698422B-407F-754B-81E2-91CF2C93B195}" destId="{2BB56C0B-D45F-504A-B667-E5EEB4DA2FA3}" srcOrd="2" destOrd="0" presId="urn:microsoft.com/office/officeart/2005/8/layout/default#3"/>
    <dgm:cxn modelId="{BCE09A99-1FC3-F148-939B-AF3DD120B686}" type="presParOf" srcId="{8698422B-407F-754B-81E2-91CF2C93B195}" destId="{1E83F527-9BA7-D842-89CD-9DF677E1127E}" srcOrd="3" destOrd="0" presId="urn:microsoft.com/office/officeart/2005/8/layout/default#3"/>
    <dgm:cxn modelId="{F57C8217-5093-6D4D-8EE2-EDB5CBE4EBB2}" type="presParOf" srcId="{8698422B-407F-754B-81E2-91CF2C93B195}" destId="{1C83E496-9E03-0942-932A-A7FAE46D290D}" srcOrd="4" destOrd="0" presId="urn:microsoft.com/office/officeart/2005/8/layout/default#3"/>
    <dgm:cxn modelId="{96C842E6-7D4C-F644-AF0E-CE0474338CB4}" type="presParOf" srcId="{8698422B-407F-754B-81E2-91CF2C93B195}" destId="{A14A6A9E-AAC7-CE46-81F9-F2FAC98C4DA4}" srcOrd="5" destOrd="0" presId="urn:microsoft.com/office/officeart/2005/8/layout/default#3"/>
    <dgm:cxn modelId="{0A97C549-00E0-4E4B-B553-807D42EEAE82}" type="presParOf" srcId="{8698422B-407F-754B-81E2-91CF2C93B195}" destId="{2C2182FF-AE82-0C45-9D06-7EF473AB29C4}" srcOrd="6"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B6DD2-519E-7446-8772-54D198A49389}">
      <dsp:nvSpPr>
        <dsp:cNvPr id="0" name=""/>
        <dsp:cNvSpPr/>
      </dsp:nvSpPr>
      <dsp:spPr>
        <a:xfrm>
          <a:off x="0" y="0"/>
          <a:ext cx="4830762" cy="4830762"/>
        </a:xfrm>
        <a:prstGeom prst="pie">
          <a:avLst>
            <a:gd name="adj1" fmla="val 5400000"/>
            <a:gd name="adj2" fmla="val 1620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E2A66267-F3CA-834C-8E92-73974C118495}">
      <dsp:nvSpPr>
        <dsp:cNvPr id="0" name=""/>
        <dsp:cNvSpPr/>
      </dsp:nvSpPr>
      <dsp:spPr>
        <a:xfrm>
          <a:off x="2415381" y="0"/>
          <a:ext cx="6119018" cy="483076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There are several alternative conventions used to represent negative as well as positive integers</a:t>
          </a:r>
          <a:endParaRPr lang="en-US" sz="1500" kern="1200" dirty="0"/>
        </a:p>
      </dsp:txBody>
      <dsp:txXfrm>
        <a:off x="2415381" y="0"/>
        <a:ext cx="3059509" cy="1026537"/>
      </dsp:txXfrm>
    </dsp:sp>
    <dsp:sp modelId="{0C739B3D-50AE-C948-B1FB-A51F669FD8C3}">
      <dsp:nvSpPr>
        <dsp:cNvPr id="0" name=""/>
        <dsp:cNvSpPr/>
      </dsp:nvSpPr>
      <dsp:spPr>
        <a:xfrm>
          <a:off x="634037" y="1026537"/>
          <a:ext cx="3562687" cy="3562687"/>
        </a:xfrm>
        <a:prstGeom prst="pie">
          <a:avLst>
            <a:gd name="adj1" fmla="val 5400000"/>
            <a:gd name="adj2" fmla="val 16200000"/>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878DAEEC-84D0-1944-9838-89F9AF5AF114}">
      <dsp:nvSpPr>
        <dsp:cNvPr id="0" name=""/>
        <dsp:cNvSpPr/>
      </dsp:nvSpPr>
      <dsp:spPr>
        <a:xfrm>
          <a:off x="2415381" y="1026537"/>
          <a:ext cx="6119018" cy="356268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Sign-magnitude representation is the simplest form that employs a sign bit</a:t>
          </a:r>
          <a:endParaRPr lang="en-US" sz="1500" kern="1200" dirty="0"/>
        </a:p>
      </dsp:txBody>
      <dsp:txXfrm>
        <a:off x="2415381" y="1026537"/>
        <a:ext cx="3059509" cy="1026537"/>
      </dsp:txXfrm>
    </dsp:sp>
    <dsp:sp modelId="{7D370A6D-C41B-1044-8DE0-4F85455A5416}">
      <dsp:nvSpPr>
        <dsp:cNvPr id="0" name=""/>
        <dsp:cNvSpPr/>
      </dsp:nvSpPr>
      <dsp:spPr>
        <a:xfrm>
          <a:off x="1268075" y="2053074"/>
          <a:ext cx="2294612" cy="2294612"/>
        </a:xfrm>
        <a:prstGeom prst="pie">
          <a:avLst>
            <a:gd name="adj1" fmla="val 5400000"/>
            <a:gd name="adj2" fmla="val 162000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653CC4B6-86EE-DA43-B711-756C2A688905}">
      <dsp:nvSpPr>
        <dsp:cNvPr id="0" name=""/>
        <dsp:cNvSpPr/>
      </dsp:nvSpPr>
      <dsp:spPr>
        <a:xfrm>
          <a:off x="2415381" y="2053074"/>
          <a:ext cx="6119018" cy="229461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Drawbacks:</a:t>
          </a:r>
          <a:endParaRPr lang="en-US" sz="1500" kern="1200" dirty="0"/>
        </a:p>
      </dsp:txBody>
      <dsp:txXfrm>
        <a:off x="2415381" y="2053074"/>
        <a:ext cx="3059509" cy="1026537"/>
      </dsp:txXfrm>
    </dsp:sp>
    <dsp:sp modelId="{6AE7970F-AF50-6847-84A4-AC3F27104EDB}">
      <dsp:nvSpPr>
        <dsp:cNvPr id="0" name=""/>
        <dsp:cNvSpPr/>
      </dsp:nvSpPr>
      <dsp:spPr>
        <a:xfrm>
          <a:off x="1902112" y="3079611"/>
          <a:ext cx="1026537" cy="1026537"/>
        </a:xfrm>
        <a:prstGeom prst="pie">
          <a:avLst>
            <a:gd name="adj1" fmla="val 5400000"/>
            <a:gd name="adj2" fmla="val 1620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C5B53DDF-528D-9E4D-BA41-F8C8C0867C49}">
      <dsp:nvSpPr>
        <dsp:cNvPr id="0" name=""/>
        <dsp:cNvSpPr/>
      </dsp:nvSpPr>
      <dsp:spPr>
        <a:xfrm>
          <a:off x="2415381" y="3079611"/>
          <a:ext cx="6119018" cy="102653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Because of these drawbacks, sign-magnitude representation is rarely used in implementing the integer portion of the ALU</a:t>
          </a:r>
          <a:endParaRPr lang="en-US" sz="1500" kern="1200" dirty="0"/>
        </a:p>
      </dsp:txBody>
      <dsp:txXfrm>
        <a:off x="2415381" y="3079611"/>
        <a:ext cx="3059509" cy="1026537"/>
      </dsp:txXfrm>
    </dsp:sp>
    <dsp:sp modelId="{9F67836C-3F36-8843-BBCE-92D425CCDC28}">
      <dsp:nvSpPr>
        <dsp:cNvPr id="0" name=""/>
        <dsp:cNvSpPr/>
      </dsp:nvSpPr>
      <dsp:spPr>
        <a:xfrm>
          <a:off x="5474890" y="0"/>
          <a:ext cx="3059509" cy="1026537"/>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rtl="0">
            <a:lnSpc>
              <a:spcPct val="90000"/>
            </a:lnSpc>
            <a:spcBef>
              <a:spcPct val="0"/>
            </a:spcBef>
            <a:spcAft>
              <a:spcPct val="15000"/>
            </a:spcAft>
            <a:buChar char="••"/>
          </a:pPr>
          <a:r>
            <a:rPr lang="en-US" sz="1100" kern="1200" dirty="0" smtClean="0"/>
            <a:t>All of these alternatives involve treating the most significant (leftmost) bit in the word as a sign bit</a:t>
          </a:r>
          <a:endParaRPr lang="en-US" sz="1100" kern="1200" dirty="0"/>
        </a:p>
        <a:p>
          <a:pPr marL="57150" lvl="1" indent="-57150" algn="l" defTabSz="488950" rtl="0">
            <a:lnSpc>
              <a:spcPct val="90000"/>
            </a:lnSpc>
            <a:spcBef>
              <a:spcPct val="0"/>
            </a:spcBef>
            <a:spcAft>
              <a:spcPct val="15000"/>
            </a:spcAft>
            <a:buChar char="••"/>
          </a:pPr>
          <a:r>
            <a:rPr lang="en-US" sz="1100" kern="1200" dirty="0" smtClean="0"/>
            <a:t>If the sign bit is 0 the number is positive</a:t>
          </a:r>
          <a:endParaRPr lang="en-US" sz="1100" kern="1200" dirty="0"/>
        </a:p>
        <a:p>
          <a:pPr marL="57150" lvl="1" indent="-57150" algn="l" defTabSz="488950" rtl="0">
            <a:lnSpc>
              <a:spcPct val="90000"/>
            </a:lnSpc>
            <a:spcBef>
              <a:spcPct val="0"/>
            </a:spcBef>
            <a:spcAft>
              <a:spcPct val="15000"/>
            </a:spcAft>
            <a:buChar char="••"/>
          </a:pPr>
          <a:r>
            <a:rPr lang="en-US" sz="1100" kern="1200" dirty="0" smtClean="0"/>
            <a:t>If the sign bit is 1 the number is negative</a:t>
          </a:r>
          <a:endParaRPr lang="en-US" sz="1100" kern="1200" dirty="0"/>
        </a:p>
      </dsp:txBody>
      <dsp:txXfrm>
        <a:off x="5474890" y="0"/>
        <a:ext cx="3059509" cy="1026537"/>
      </dsp:txXfrm>
    </dsp:sp>
    <dsp:sp modelId="{51514997-96B0-7948-A8A1-B4F21AD740E0}">
      <dsp:nvSpPr>
        <dsp:cNvPr id="0" name=""/>
        <dsp:cNvSpPr/>
      </dsp:nvSpPr>
      <dsp:spPr>
        <a:xfrm>
          <a:off x="5474890" y="2053074"/>
          <a:ext cx="3059509" cy="1026537"/>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rtl="0">
            <a:lnSpc>
              <a:spcPct val="90000"/>
            </a:lnSpc>
            <a:spcBef>
              <a:spcPct val="0"/>
            </a:spcBef>
            <a:spcAft>
              <a:spcPct val="15000"/>
            </a:spcAft>
            <a:buChar char="••"/>
          </a:pPr>
          <a:r>
            <a:rPr lang="en-US" sz="1100" kern="1200" dirty="0" smtClean="0"/>
            <a:t>Addition and subtraction require a consideration of both the signs of the numbers and their relative magnitudes to carry out the required operation</a:t>
          </a:r>
          <a:endParaRPr lang="en-US" sz="1100" kern="1200" dirty="0"/>
        </a:p>
        <a:p>
          <a:pPr marL="57150" lvl="1" indent="-57150" algn="l" defTabSz="488950" rtl="0">
            <a:lnSpc>
              <a:spcPct val="90000"/>
            </a:lnSpc>
            <a:spcBef>
              <a:spcPct val="0"/>
            </a:spcBef>
            <a:spcAft>
              <a:spcPct val="15000"/>
            </a:spcAft>
            <a:buChar char="••"/>
          </a:pPr>
          <a:r>
            <a:rPr lang="en-US" sz="1100" kern="1200" dirty="0" smtClean="0"/>
            <a:t>There are two representations of 0</a:t>
          </a:r>
          <a:endParaRPr lang="en-US" sz="1100" kern="1200" dirty="0"/>
        </a:p>
      </dsp:txBody>
      <dsp:txXfrm>
        <a:off x="5474890" y="2053074"/>
        <a:ext cx="3059509" cy="10265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DECA0-EBD4-EB42-875C-D33DC431004E}">
      <dsp:nvSpPr>
        <dsp:cNvPr id="0" name=""/>
        <dsp:cNvSpPr/>
      </dsp:nvSpPr>
      <dsp:spPr>
        <a:xfrm rot="16200000">
          <a:off x="534" y="559891"/>
          <a:ext cx="4138017" cy="4138017"/>
        </a:xfrm>
        <a:prstGeom prst="downArrow">
          <a:avLst>
            <a:gd name="adj1" fmla="val 50000"/>
            <a:gd name="adj2" fmla="val 35000"/>
          </a:avLst>
        </a:prstGeom>
        <a:solidFill>
          <a:schemeClr val="accent3"/>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The radix point (binary point) is fixed and assumed to be to the right of the rightmost digit</a:t>
          </a:r>
          <a:endParaRPr lang="en-US" sz="1800" kern="1200" dirty="0">
            <a:effectLst>
              <a:outerShdw blurRad="38100" dist="38100" dir="2700000" algn="tl">
                <a:srgbClr val="000000">
                  <a:alpha val="43137"/>
                </a:srgbClr>
              </a:outerShdw>
            </a:effectLst>
          </a:endParaRPr>
        </a:p>
      </dsp:txBody>
      <dsp:txXfrm rot="5400000">
        <a:off x="535" y="1594395"/>
        <a:ext cx="3413864" cy="2069009"/>
      </dsp:txXfrm>
    </dsp:sp>
    <dsp:sp modelId="{E4597F1A-A481-CD46-924C-2AFAF2963D65}">
      <dsp:nvSpPr>
        <dsp:cNvPr id="0" name=""/>
        <dsp:cNvSpPr/>
      </dsp:nvSpPr>
      <dsp:spPr>
        <a:xfrm rot="5400000">
          <a:off x="4395847" y="559891"/>
          <a:ext cx="4138017" cy="4138017"/>
        </a:xfrm>
        <a:prstGeom prst="downArrow">
          <a:avLst>
            <a:gd name="adj1" fmla="val 50000"/>
            <a:gd name="adj2" fmla="val 35000"/>
          </a:avLst>
        </a:prstGeom>
        <a:solidFill>
          <a:schemeClr val="accent4"/>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tx2"/>
              </a:solidFill>
              <a:effectLst/>
            </a:rPr>
            <a:t>Programmer can use the same representation for binary fractions by scaling the numbers so that the binary point is implicitly positioned at some other location</a:t>
          </a:r>
          <a:endParaRPr lang="en-US" sz="1800" kern="1200" dirty="0">
            <a:solidFill>
              <a:schemeClr val="tx2"/>
            </a:solidFill>
            <a:effectLst/>
          </a:endParaRPr>
        </a:p>
      </dsp:txBody>
      <dsp:txXfrm rot="-5400000">
        <a:off x="5120001" y="1594395"/>
        <a:ext cx="3413864" cy="20690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F114A9-6AFD-7840-B867-73BB141505F0}">
      <dsp:nvSpPr>
        <dsp:cNvPr id="0" name=""/>
        <dsp:cNvSpPr/>
      </dsp:nvSpPr>
      <dsp:spPr>
        <a:xfrm>
          <a:off x="109444" y="2437"/>
          <a:ext cx="3923481" cy="2354088"/>
        </a:xfrm>
        <a:prstGeom prst="rect">
          <a:avLst/>
        </a:prstGeom>
        <a:gradFill rotWithShape="0">
          <a:gsLst>
            <a:gs pos="0">
              <a:schemeClr val="accent4">
                <a:hueOff val="0"/>
                <a:satOff val="0"/>
                <a:lumOff val="0"/>
                <a:alphaOff val="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solidFill>
                <a:schemeClr val="tx1"/>
              </a:solidFill>
              <a:effectLst/>
            </a:rPr>
            <a:t>Most important floating-point representation is defined</a:t>
          </a:r>
          <a:endParaRPr lang="en-US" sz="2200" kern="1200" dirty="0">
            <a:solidFill>
              <a:schemeClr val="tx1"/>
            </a:solidFill>
            <a:effectLst/>
          </a:endParaRPr>
        </a:p>
      </dsp:txBody>
      <dsp:txXfrm>
        <a:off x="109444" y="2437"/>
        <a:ext cx="3923481" cy="2354088"/>
      </dsp:txXfrm>
    </dsp:sp>
    <dsp:sp modelId="{2BB56C0B-D45F-504A-B667-E5EEB4DA2FA3}">
      <dsp:nvSpPr>
        <dsp:cNvPr id="0" name=""/>
        <dsp:cNvSpPr/>
      </dsp:nvSpPr>
      <dsp:spPr>
        <a:xfrm>
          <a:off x="4425274" y="2437"/>
          <a:ext cx="3923481" cy="2354088"/>
        </a:xfrm>
        <a:prstGeom prst="rect">
          <a:avLst/>
        </a:prstGeom>
        <a:gradFill rotWithShape="0">
          <a:gsLst>
            <a:gs pos="0">
              <a:schemeClr val="accent4">
                <a:hueOff val="0"/>
                <a:satOff val="0"/>
                <a:lumOff val="0"/>
                <a:alphaOff val="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solidFill>
                <a:schemeClr val="tx1"/>
              </a:solidFill>
              <a:effectLst/>
            </a:rPr>
            <a:t>Standard was developed to facilitate the portability of programs from one processor to another and to encourage the development of sophisticated, numerically oriented programs</a:t>
          </a:r>
          <a:endParaRPr lang="en-US" sz="2200" kern="1200" dirty="0">
            <a:solidFill>
              <a:schemeClr val="tx1"/>
            </a:solidFill>
            <a:effectLst/>
          </a:endParaRPr>
        </a:p>
      </dsp:txBody>
      <dsp:txXfrm>
        <a:off x="4425274" y="2437"/>
        <a:ext cx="3923481" cy="2354088"/>
      </dsp:txXfrm>
    </dsp:sp>
    <dsp:sp modelId="{1C83E496-9E03-0942-932A-A7FAE46D290D}">
      <dsp:nvSpPr>
        <dsp:cNvPr id="0" name=""/>
        <dsp:cNvSpPr/>
      </dsp:nvSpPr>
      <dsp:spPr>
        <a:xfrm>
          <a:off x="109444" y="2748874"/>
          <a:ext cx="3923481" cy="2354088"/>
        </a:xfrm>
        <a:prstGeom prst="rect">
          <a:avLst/>
        </a:prstGeom>
        <a:gradFill rotWithShape="0">
          <a:gsLst>
            <a:gs pos="0">
              <a:schemeClr val="accent4">
                <a:hueOff val="0"/>
                <a:satOff val="0"/>
                <a:lumOff val="0"/>
                <a:alphaOff val="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solidFill>
                <a:schemeClr val="tx1"/>
              </a:solidFill>
              <a:effectLst/>
            </a:rPr>
            <a:t>Standard has been widely adopted and is used on virtually all contemporary processors and arithmetic coprocessors</a:t>
          </a:r>
          <a:endParaRPr lang="en-US" sz="2200" kern="1200" dirty="0">
            <a:solidFill>
              <a:schemeClr val="tx1"/>
            </a:solidFill>
            <a:effectLst/>
          </a:endParaRPr>
        </a:p>
      </dsp:txBody>
      <dsp:txXfrm>
        <a:off x="109444" y="2748874"/>
        <a:ext cx="3923481" cy="2354088"/>
      </dsp:txXfrm>
    </dsp:sp>
    <dsp:sp modelId="{2C2182FF-AE82-0C45-9D06-7EF473AB29C4}">
      <dsp:nvSpPr>
        <dsp:cNvPr id="0" name=""/>
        <dsp:cNvSpPr/>
      </dsp:nvSpPr>
      <dsp:spPr>
        <a:xfrm>
          <a:off x="4425274" y="2748874"/>
          <a:ext cx="3923481" cy="2354088"/>
        </a:xfrm>
        <a:prstGeom prst="rect">
          <a:avLst/>
        </a:prstGeom>
        <a:gradFill rotWithShape="0">
          <a:gsLst>
            <a:gs pos="0">
              <a:schemeClr val="accent4">
                <a:hueOff val="0"/>
                <a:satOff val="0"/>
                <a:lumOff val="0"/>
                <a:alphaOff val="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solidFill>
                <a:schemeClr val="tx1"/>
              </a:solidFill>
              <a:effectLst/>
            </a:rPr>
            <a:t>IEEE 754-2008 covers both binary and decimal floating-point representations</a:t>
          </a:r>
          <a:endParaRPr lang="en-US" sz="2200" kern="1200" dirty="0">
            <a:solidFill>
              <a:schemeClr val="tx1"/>
            </a:solidFill>
            <a:effectLst/>
          </a:endParaRPr>
        </a:p>
      </dsp:txBody>
      <dsp:txXfrm>
        <a:off x="4425274" y="2748874"/>
        <a:ext cx="3923481" cy="2354088"/>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vl1pPr>
          </a:lstStyle>
          <a:p>
            <a:endParaRPr lang="en-US" dirty="0"/>
          </a:p>
        </p:txBody>
      </p:sp>
      <p:sp>
        <p:nvSpPr>
          <p:cNvPr id="7168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vl1pPr>
          </a:lstStyle>
          <a:p>
            <a:endParaRPr lang="en-US" dirty="0"/>
          </a:p>
        </p:txBody>
      </p:sp>
      <p:sp>
        <p:nvSpPr>
          <p:cNvPr id="7168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vl1pPr>
          </a:lstStyle>
          <a:p>
            <a:r>
              <a:rPr lang="en-US" dirty="0" smtClean="0"/>
              <a:t>© 2016 Pearson Education, Inc., </a:t>
            </a:r>
            <a:r>
              <a:rPr lang="en-US" dirty="0" smtClean="0"/>
              <a:t>Hoboken, </a:t>
            </a:r>
            <a:r>
              <a:rPr lang="en-US" dirty="0" smtClean="0"/>
              <a:t>NJ. All rights reserved.</a:t>
            </a:r>
            <a:endParaRPr lang="en-US" dirty="0"/>
          </a:p>
        </p:txBody>
      </p:sp>
      <p:sp>
        <p:nvSpPr>
          <p:cNvPr id="7168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A3822172-E39A-944B-933D-3AEB13A92A8B}" type="slidenum">
              <a:rPr lang="en-US"/>
              <a:pPr/>
              <a:t>‹#›</a:t>
            </a:fld>
            <a:endParaRPr lang="en-US" dirty="0"/>
          </a:p>
        </p:txBody>
      </p:sp>
    </p:spTree>
    <p:extLst>
      <p:ext uri="{BB962C8B-B14F-4D97-AF65-F5344CB8AC3E}">
        <p14:creationId xmlns:p14="http://schemas.microsoft.com/office/powerpoint/2010/main" val="13447485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vl1pPr>
          </a:lstStyle>
          <a:p>
            <a:endParaRPr lang="en-US" dirty="0"/>
          </a:p>
        </p:txBody>
      </p:sp>
      <p:sp>
        <p:nvSpPr>
          <p:cNvPr id="706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vl1pPr>
          </a:lstStyle>
          <a:p>
            <a:endParaRPr lang="en-US" dirty="0"/>
          </a:p>
        </p:txBody>
      </p:sp>
      <p:sp>
        <p:nvSpPr>
          <p:cNvPr id="70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06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06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vl1pPr>
          </a:lstStyle>
          <a:p>
            <a:r>
              <a:rPr lang="en-US" dirty="0" smtClean="0"/>
              <a:t>© 2016 Pearson Education, Inc., </a:t>
            </a:r>
            <a:r>
              <a:rPr lang="en-US" dirty="0" smtClean="0"/>
              <a:t>Hoboken, </a:t>
            </a:r>
            <a:r>
              <a:rPr lang="en-US" dirty="0" smtClean="0"/>
              <a:t>NJ. All rights reserved.</a:t>
            </a:r>
            <a:endParaRPr lang="en-US" dirty="0"/>
          </a:p>
        </p:txBody>
      </p:sp>
      <p:sp>
        <p:nvSpPr>
          <p:cNvPr id="706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C8AE27EA-A634-9140-BAF9-5BB17D98E520}" type="slidenum">
              <a:rPr lang="en-US"/>
              <a:pPr/>
              <a:t>‹#›</a:t>
            </a:fld>
            <a:endParaRPr lang="en-US" dirty="0"/>
          </a:p>
        </p:txBody>
      </p:sp>
    </p:spTree>
    <p:extLst>
      <p:ext uri="{BB962C8B-B14F-4D97-AF65-F5344CB8AC3E}">
        <p14:creationId xmlns:p14="http://schemas.microsoft.com/office/powerpoint/2010/main" val="1641063373"/>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10"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1486A-64A2-174A-9561-2035EFB54CD6}" type="slidenum">
              <a:rPr lang="en-US"/>
              <a:pPr/>
              <a:t>1</a:t>
            </a:fld>
            <a:endParaRPr lang="en-US" dirty="0"/>
          </a:p>
        </p:txBody>
      </p:sp>
      <p:sp>
        <p:nvSpPr>
          <p:cNvPr id="52226" name="Rectangle 2050"/>
          <p:cNvSpPr>
            <a:spLocks noGrp="1" noRot="1" noChangeAspect="1" noChangeArrowheads="1" noTextEdit="1"/>
          </p:cNvSpPr>
          <p:nvPr>
            <p:ph type="sldImg"/>
          </p:nvPr>
        </p:nvSpPr>
        <p:spPr>
          <a:ln/>
        </p:spPr>
      </p:sp>
      <p:sp>
        <p:nvSpPr>
          <p:cNvPr id="52227" name="Rectangle 2051"/>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itchFamily="-110" charset="0"/>
              </a:rPr>
              <a:t>Lecture slides prepared for “Computer Organization</a:t>
            </a:r>
            <a:r>
              <a:rPr lang="en-US" baseline="0" dirty="0" smtClean="0">
                <a:latin typeface="Times New Roman" pitchFamily="-110" charset="0"/>
              </a:rPr>
              <a:t> and Architecture</a:t>
            </a:r>
            <a:r>
              <a:rPr lang="en-US" dirty="0" smtClean="0">
                <a:latin typeface="Times New Roman" pitchFamily="-110" charset="0"/>
              </a:rPr>
              <a:t>”, 10/e, by William Stallings, Chapter 10 “Computer</a:t>
            </a:r>
            <a:r>
              <a:rPr lang="en-US" baseline="0" dirty="0" smtClean="0">
                <a:latin typeface="Times New Roman" pitchFamily="-110" charset="0"/>
              </a:rPr>
              <a:t> Arithmetic</a:t>
            </a:r>
            <a:r>
              <a:rPr lang="en-US" dirty="0" smtClean="0">
                <a:latin typeface="Times New Roman" pitchFamily="-110" charset="0"/>
              </a:rPr>
              <a:t>”.</a:t>
            </a:r>
            <a:endParaRPr lang="en-AU" dirty="0" smtClean="0">
              <a:latin typeface="Times New Roman" pitchFamily="-110" charset="0"/>
            </a:endParaRPr>
          </a:p>
          <a:p>
            <a:endParaRPr lang="en-GB"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1E1A0C-4E0F-204B-ABAE-B535A498F255}" type="slidenum">
              <a:rPr lang="en-US"/>
              <a:pPr/>
              <a:t>10</a:t>
            </a:fld>
            <a:endParaRPr lang="en-US" dirty="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It is sometimes desirable to take an </a:t>
            </a:r>
            <a:r>
              <a:rPr lang="en-US" sz="1200" i="1" kern="1200" baseline="0" dirty="0" smtClean="0">
                <a:solidFill>
                  <a:schemeClr val="tx1"/>
                </a:solidFill>
                <a:latin typeface="Times New Roman" pitchFamily="-110" charset="0"/>
                <a:ea typeface="+mn-ea"/>
                <a:cs typeface="+mn-cs"/>
              </a:rPr>
              <a:t>n-bit integer and store it in m bits, where m &gt; n.</a:t>
            </a:r>
          </a:p>
          <a:p>
            <a:r>
              <a:rPr lang="en-US" sz="1200" kern="1200" baseline="0" dirty="0" smtClean="0">
                <a:solidFill>
                  <a:schemeClr val="tx1"/>
                </a:solidFill>
                <a:latin typeface="Times New Roman" pitchFamily="-110" charset="0"/>
                <a:ea typeface="+mn-ea"/>
                <a:cs typeface="+mn-cs"/>
              </a:rPr>
              <a:t>This expansion of bit length is referred to as </a:t>
            </a:r>
            <a:r>
              <a:rPr lang="en-US" sz="1200" b="1" kern="1200" baseline="0" dirty="0" smtClean="0">
                <a:solidFill>
                  <a:schemeClr val="tx1"/>
                </a:solidFill>
                <a:latin typeface="Times New Roman" pitchFamily="-110" charset="0"/>
                <a:ea typeface="+mn-ea"/>
                <a:cs typeface="+mn-cs"/>
              </a:rPr>
              <a:t>range extension</a:t>
            </a:r>
            <a:r>
              <a:rPr lang="en-US" sz="1200" b="0" kern="1200" baseline="0" dirty="0" smtClean="0">
                <a:solidFill>
                  <a:schemeClr val="tx1"/>
                </a:solidFill>
                <a:latin typeface="Times New Roman" pitchFamily="-110" charset="0"/>
                <a:ea typeface="+mn-ea"/>
                <a:cs typeface="+mn-cs"/>
              </a:rPr>
              <a:t>, because the range</a:t>
            </a:r>
          </a:p>
          <a:p>
            <a:r>
              <a:rPr lang="en-US" sz="1200" kern="1200" baseline="0" dirty="0" smtClean="0">
                <a:solidFill>
                  <a:schemeClr val="tx1"/>
                </a:solidFill>
                <a:latin typeface="Times New Roman" pitchFamily="-110" charset="0"/>
                <a:ea typeface="+mn-ea"/>
                <a:cs typeface="+mn-cs"/>
              </a:rPr>
              <a:t>of numbers that can be expressed is extended by increasing the bit length.</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In sign-magnitude notation, this is easily accomplished: simply move the sign bit</a:t>
            </a:r>
          </a:p>
          <a:p>
            <a:r>
              <a:rPr lang="en-US" sz="1200" kern="1200" baseline="0" dirty="0" smtClean="0">
                <a:solidFill>
                  <a:schemeClr val="tx1"/>
                </a:solidFill>
                <a:latin typeface="Times New Roman" pitchFamily="-110" charset="0"/>
                <a:ea typeface="+mn-ea"/>
                <a:cs typeface="+mn-cs"/>
              </a:rPr>
              <a:t>to the new leftmost position and fill in with zeros.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This procedure will not work for twos complement negative integers.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Instead, the rule for twos complement integers is to move the sign bit to the</a:t>
            </a:r>
          </a:p>
          <a:p>
            <a:r>
              <a:rPr lang="en-US" sz="1200" kern="1200" baseline="0" dirty="0" smtClean="0">
                <a:solidFill>
                  <a:schemeClr val="tx1"/>
                </a:solidFill>
                <a:latin typeface="Times New Roman" pitchFamily="-110" charset="0"/>
                <a:ea typeface="+mn-ea"/>
                <a:cs typeface="+mn-cs"/>
              </a:rPr>
              <a:t>new leftmost position and fill in with copies of the sign bit. For positive numbers, fill</a:t>
            </a:r>
          </a:p>
          <a:p>
            <a:r>
              <a:rPr lang="en-US" sz="1200" kern="1200" baseline="0" dirty="0" smtClean="0">
                <a:solidFill>
                  <a:schemeClr val="tx1"/>
                </a:solidFill>
                <a:latin typeface="Times New Roman" pitchFamily="-110" charset="0"/>
                <a:ea typeface="+mn-ea"/>
                <a:cs typeface="+mn-cs"/>
              </a:rPr>
              <a:t>in with zeros, and for negative numbers, fill in with ones. This is called sign extension.</a:t>
            </a:r>
            <a:endParaRPr lang="en-GB"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Finally, we mention that the representations discussed in this section are sometimes</a:t>
            </a:r>
          </a:p>
          <a:p>
            <a:r>
              <a:rPr lang="en-US" sz="1200" kern="1200" baseline="0" dirty="0" smtClean="0">
                <a:solidFill>
                  <a:schemeClr val="tx1"/>
                </a:solidFill>
                <a:latin typeface="Times New Roman" pitchFamily="-110" charset="0"/>
                <a:ea typeface="+mn-ea"/>
                <a:cs typeface="+mn-cs"/>
              </a:rPr>
              <a:t>referred to as fixed point. This is because the radix point (binary point) is fixed and</a:t>
            </a:r>
          </a:p>
          <a:p>
            <a:r>
              <a:rPr lang="en-US" sz="1200" kern="1200" baseline="0" dirty="0" smtClean="0">
                <a:solidFill>
                  <a:schemeClr val="tx1"/>
                </a:solidFill>
                <a:latin typeface="Times New Roman" pitchFamily="-110" charset="0"/>
                <a:ea typeface="+mn-ea"/>
                <a:cs typeface="+mn-cs"/>
              </a:rPr>
              <a:t>assumed to be to the right of the rightmost digit. The programmer can use the same</a:t>
            </a:r>
          </a:p>
          <a:p>
            <a:r>
              <a:rPr lang="en-US" sz="1200" kern="1200" baseline="0" dirty="0" smtClean="0">
                <a:solidFill>
                  <a:schemeClr val="tx1"/>
                </a:solidFill>
                <a:latin typeface="Times New Roman" pitchFamily="-110" charset="0"/>
                <a:ea typeface="+mn-ea"/>
                <a:cs typeface="+mn-cs"/>
              </a:rPr>
              <a:t>representation for binary fractions by scaling the numbers so that the binary point is</a:t>
            </a:r>
          </a:p>
          <a:p>
            <a:r>
              <a:rPr lang="en-US" sz="1200" kern="1200" baseline="0" dirty="0" smtClean="0">
                <a:solidFill>
                  <a:schemeClr val="tx1"/>
                </a:solidFill>
                <a:latin typeface="Times New Roman" pitchFamily="-110" charset="0"/>
                <a:ea typeface="+mn-ea"/>
                <a:cs typeface="+mn-cs"/>
              </a:rPr>
              <a:t>implicitly positioned at some other location.</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11</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1322CD-B268-9C4D-A0E6-532DCE695FA9}" type="slidenum">
              <a:rPr lang="en-US"/>
              <a:pPr/>
              <a:t>12</a:t>
            </a:fld>
            <a:endParaRPr lang="en-US" dirty="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In sign-magnitude representation, the rule for forming the negation of an integer is</a:t>
            </a:r>
          </a:p>
          <a:p>
            <a:r>
              <a:rPr lang="en-US" sz="1200" kern="1200" baseline="0" dirty="0" smtClean="0">
                <a:solidFill>
                  <a:schemeClr val="tx1"/>
                </a:solidFill>
                <a:latin typeface="Times New Roman" pitchFamily="-110" charset="0"/>
                <a:ea typeface="+mn-ea"/>
                <a:cs typeface="+mn-cs"/>
              </a:rPr>
              <a:t>simple: invert the sign bit. In twos complement notation, the negation of an integer</a:t>
            </a:r>
          </a:p>
          <a:p>
            <a:r>
              <a:rPr lang="en-US" sz="1200" kern="1200" baseline="0" dirty="0" smtClean="0">
                <a:solidFill>
                  <a:schemeClr val="tx1"/>
                </a:solidFill>
                <a:latin typeface="Times New Roman" pitchFamily="-110" charset="0"/>
                <a:ea typeface="+mn-ea"/>
                <a:cs typeface="+mn-cs"/>
              </a:rPr>
              <a:t>can be formed with the following rules:</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1. Take the Boolean complement of each bit of the integer (including the sign</a:t>
            </a:r>
          </a:p>
          <a:p>
            <a:r>
              <a:rPr lang="en-US" sz="1200" kern="1200" baseline="0" dirty="0" smtClean="0">
                <a:solidFill>
                  <a:schemeClr val="tx1"/>
                </a:solidFill>
                <a:latin typeface="Times New Roman" pitchFamily="-110" charset="0"/>
                <a:ea typeface="+mn-ea"/>
                <a:cs typeface="+mn-cs"/>
              </a:rPr>
              <a:t>bit). That is, set each 1 to 0 and each 0 to 1.</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2. Treating the result as an unsigned binary integer, add 1.</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This two-step process is referred to as the </a:t>
            </a:r>
            <a:r>
              <a:rPr lang="en-US" sz="1200" b="1" kern="1200" baseline="0" dirty="0" smtClean="0">
                <a:solidFill>
                  <a:schemeClr val="tx1"/>
                </a:solidFill>
                <a:latin typeface="Times New Roman" pitchFamily="-110" charset="0"/>
                <a:ea typeface="+mn-ea"/>
                <a:cs typeface="+mn-cs"/>
              </a:rPr>
              <a:t>twos complement operation, </a:t>
            </a:r>
            <a:r>
              <a:rPr lang="en-US" sz="1200" b="0" kern="1200" baseline="0" dirty="0" smtClean="0">
                <a:solidFill>
                  <a:schemeClr val="tx1"/>
                </a:solidFill>
                <a:latin typeface="Times New Roman" pitchFamily="-110" charset="0"/>
                <a:ea typeface="+mn-ea"/>
                <a:cs typeface="+mn-cs"/>
              </a:rPr>
              <a:t>or the taking</a:t>
            </a:r>
          </a:p>
          <a:p>
            <a:r>
              <a:rPr lang="en-US" sz="1200" kern="1200" baseline="0" dirty="0" smtClean="0">
                <a:solidFill>
                  <a:schemeClr val="tx1"/>
                </a:solidFill>
                <a:latin typeface="Times New Roman" pitchFamily="-110" charset="0"/>
                <a:ea typeface="+mn-ea"/>
                <a:cs typeface="+mn-cs"/>
              </a:rPr>
              <a:t>of the twos complement of an integer.</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As expected, the negative of the negative of that number is itself:</a:t>
            </a:r>
            <a:endParaRPr lang="en-GB"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8DAC88-49B1-5946-9E73-FAE8D3D6F5A5}" type="slidenum">
              <a:rPr lang="en-US"/>
              <a:pPr/>
              <a:t>13</a:t>
            </a:fld>
            <a:endParaRPr lang="en-US" dirty="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There is a </a:t>
            </a:r>
            <a:r>
              <a:rPr lang="en-US" sz="1200" i="1" kern="1200" baseline="0" dirty="0" smtClean="0">
                <a:solidFill>
                  <a:schemeClr val="tx1"/>
                </a:solidFill>
                <a:latin typeface="Times New Roman" pitchFamily="-110" charset="0"/>
                <a:ea typeface="+mn-ea"/>
                <a:cs typeface="+mn-cs"/>
              </a:rPr>
              <a:t>carry out </a:t>
            </a:r>
            <a:r>
              <a:rPr lang="en-US" sz="1200" i="0" kern="1200" baseline="0" dirty="0" smtClean="0">
                <a:solidFill>
                  <a:schemeClr val="tx1"/>
                </a:solidFill>
                <a:latin typeface="Times New Roman" pitchFamily="-110" charset="0"/>
                <a:ea typeface="+mn-ea"/>
                <a:cs typeface="+mn-cs"/>
              </a:rPr>
              <a:t>of the most significant bit position, which is ignored. The result</a:t>
            </a:r>
          </a:p>
          <a:p>
            <a:r>
              <a:rPr lang="en-US" sz="1200" kern="1200" baseline="0" dirty="0" smtClean="0">
                <a:solidFill>
                  <a:schemeClr val="tx1"/>
                </a:solidFill>
                <a:latin typeface="Times New Roman" pitchFamily="-110" charset="0"/>
                <a:ea typeface="+mn-ea"/>
                <a:cs typeface="+mn-cs"/>
              </a:rPr>
              <a:t>is that the negation of 0 is 0, as it should be.</a:t>
            </a:r>
            <a:endParaRPr lang="en-GB"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7805B2-C292-4E40-8B36-A0B5846EF683}" type="slidenum">
              <a:rPr lang="en-US"/>
              <a:pPr/>
              <a:t>14</a:t>
            </a:fld>
            <a:endParaRPr lang="en-US" dirty="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The second special case is more of a problem. If we take the negation of the bit</a:t>
            </a:r>
          </a:p>
          <a:p>
            <a:r>
              <a:rPr lang="en-US" sz="1200" kern="1200" baseline="0" dirty="0" smtClean="0">
                <a:solidFill>
                  <a:schemeClr val="tx1"/>
                </a:solidFill>
                <a:latin typeface="Times New Roman" pitchFamily="-110" charset="0"/>
                <a:ea typeface="+mn-ea"/>
                <a:cs typeface="+mn-cs"/>
              </a:rPr>
              <a:t>pattern of 1 followed by </a:t>
            </a:r>
            <a:r>
              <a:rPr lang="en-US" sz="1200" i="1" kern="1200" baseline="0" dirty="0" smtClean="0">
                <a:solidFill>
                  <a:schemeClr val="tx1"/>
                </a:solidFill>
                <a:latin typeface="Times New Roman" pitchFamily="-110" charset="0"/>
                <a:ea typeface="+mn-ea"/>
                <a:cs typeface="+mn-cs"/>
              </a:rPr>
              <a:t>n - 1 </a:t>
            </a:r>
            <a:r>
              <a:rPr lang="en-US" sz="1200" i="0" kern="1200" baseline="0" dirty="0" smtClean="0">
                <a:solidFill>
                  <a:schemeClr val="tx1"/>
                </a:solidFill>
                <a:latin typeface="Times New Roman" pitchFamily="-110" charset="0"/>
                <a:ea typeface="+mn-ea"/>
                <a:cs typeface="+mn-cs"/>
              </a:rPr>
              <a:t>zeros, we get back the same number.</a:t>
            </a:r>
            <a:endParaRPr lang="en-GB" i="0"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Addition in twos complement is illustrated in Figure 10.3. Addition proceeds as if</a:t>
            </a:r>
          </a:p>
          <a:p>
            <a:r>
              <a:rPr lang="en-US" sz="1200" kern="1200" baseline="0" dirty="0" smtClean="0">
                <a:solidFill>
                  <a:schemeClr val="tx1"/>
                </a:solidFill>
                <a:latin typeface="Times New Roman" pitchFamily="-110" charset="0"/>
                <a:ea typeface="+mn-ea"/>
                <a:cs typeface="+mn-cs"/>
              </a:rPr>
              <a:t>the two numbers were unsigned integers. The first four examples illustrate successful</a:t>
            </a:r>
          </a:p>
          <a:p>
            <a:r>
              <a:rPr lang="en-US" sz="1200" kern="1200" baseline="0" dirty="0" smtClean="0">
                <a:solidFill>
                  <a:schemeClr val="tx1"/>
                </a:solidFill>
                <a:latin typeface="Times New Roman" pitchFamily="-110" charset="0"/>
                <a:ea typeface="+mn-ea"/>
                <a:cs typeface="+mn-cs"/>
              </a:rPr>
              <a:t>operations. If the result of the operation is positive, we get a positive number</a:t>
            </a:r>
          </a:p>
          <a:p>
            <a:r>
              <a:rPr lang="en-US" sz="1200" kern="1200" baseline="0" dirty="0" smtClean="0">
                <a:solidFill>
                  <a:schemeClr val="tx1"/>
                </a:solidFill>
                <a:latin typeface="Times New Roman" pitchFamily="-110" charset="0"/>
                <a:ea typeface="+mn-ea"/>
                <a:cs typeface="+mn-cs"/>
              </a:rPr>
              <a:t>in twos complement form, which is the same as in unsigned-integer form. If the</a:t>
            </a:r>
          </a:p>
          <a:p>
            <a:r>
              <a:rPr lang="en-US" sz="1200" kern="1200" baseline="0" dirty="0" smtClean="0">
                <a:solidFill>
                  <a:schemeClr val="tx1"/>
                </a:solidFill>
                <a:latin typeface="Times New Roman" pitchFamily="-110" charset="0"/>
                <a:ea typeface="+mn-ea"/>
                <a:cs typeface="+mn-cs"/>
              </a:rPr>
              <a:t>result of the operation is negative, we get a negative number in twos complement</a:t>
            </a:r>
          </a:p>
          <a:p>
            <a:r>
              <a:rPr lang="en-US" sz="1200" kern="1200" baseline="0" dirty="0" smtClean="0">
                <a:solidFill>
                  <a:schemeClr val="tx1"/>
                </a:solidFill>
                <a:latin typeface="Times New Roman" pitchFamily="-110" charset="0"/>
                <a:ea typeface="+mn-ea"/>
                <a:cs typeface="+mn-cs"/>
              </a:rPr>
              <a:t>form. Note that, in some instances, there is a carry bit beyond the end of the word</a:t>
            </a:r>
          </a:p>
          <a:p>
            <a:r>
              <a:rPr lang="en-US" sz="1200" kern="1200" baseline="0" dirty="0" smtClean="0">
                <a:solidFill>
                  <a:schemeClr val="tx1"/>
                </a:solidFill>
                <a:latin typeface="Times New Roman" pitchFamily="-110" charset="0"/>
                <a:ea typeface="+mn-ea"/>
                <a:cs typeface="+mn-cs"/>
              </a:rPr>
              <a:t>(indicated by shading), which is ignored.</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15</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On any addition, the result may be larger than can be held in the word size</a:t>
            </a:r>
          </a:p>
          <a:p>
            <a:r>
              <a:rPr lang="en-US" sz="1200" kern="1200" baseline="0" dirty="0" smtClean="0">
                <a:solidFill>
                  <a:schemeClr val="tx1"/>
                </a:solidFill>
                <a:latin typeface="Times New Roman" pitchFamily="-110" charset="0"/>
                <a:ea typeface="+mn-ea"/>
                <a:cs typeface="+mn-cs"/>
              </a:rPr>
              <a:t>being used. This condition is called </a:t>
            </a:r>
            <a:r>
              <a:rPr lang="en-US" sz="1200" b="1" kern="1200" baseline="0" dirty="0" smtClean="0">
                <a:solidFill>
                  <a:schemeClr val="tx1"/>
                </a:solidFill>
                <a:latin typeface="Times New Roman" pitchFamily="-110" charset="0"/>
                <a:ea typeface="+mn-ea"/>
                <a:cs typeface="+mn-cs"/>
              </a:rPr>
              <a:t>overflow. </a:t>
            </a:r>
            <a:r>
              <a:rPr lang="en-US" sz="1200" b="0" kern="1200" baseline="0" dirty="0" smtClean="0">
                <a:solidFill>
                  <a:schemeClr val="tx1"/>
                </a:solidFill>
                <a:latin typeface="Times New Roman" pitchFamily="-110" charset="0"/>
                <a:ea typeface="+mn-ea"/>
                <a:cs typeface="+mn-cs"/>
              </a:rPr>
              <a:t>When overflow occurs, the ALU must</a:t>
            </a:r>
          </a:p>
          <a:p>
            <a:r>
              <a:rPr lang="en-US" sz="1200" kern="1200" baseline="0" dirty="0" smtClean="0">
                <a:solidFill>
                  <a:schemeClr val="tx1"/>
                </a:solidFill>
                <a:latin typeface="Times New Roman" pitchFamily="-110" charset="0"/>
                <a:ea typeface="+mn-ea"/>
                <a:cs typeface="+mn-cs"/>
              </a:rPr>
              <a:t>signal this fact so that no attempt is made to use the result.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Figures 10.3e and f show examples of overflow. Note that overflow can occur</a:t>
            </a:r>
          </a:p>
          <a:p>
            <a:r>
              <a:rPr lang="en-US" sz="1200" kern="1200" baseline="0" dirty="0" smtClean="0">
                <a:solidFill>
                  <a:schemeClr val="tx1"/>
                </a:solidFill>
                <a:latin typeface="Times New Roman" pitchFamily="-110" charset="0"/>
                <a:ea typeface="+mn-ea"/>
                <a:cs typeface="+mn-cs"/>
              </a:rPr>
              <a:t>whether or not there is a carry.</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16</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Subtraction rule.</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17</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Thus, subtraction is achieved using addition, as illustrated in Figure 10.4. The</a:t>
            </a:r>
          </a:p>
          <a:p>
            <a:r>
              <a:rPr lang="en-US" sz="1200" kern="1200" baseline="0" dirty="0" smtClean="0">
                <a:solidFill>
                  <a:schemeClr val="tx1"/>
                </a:solidFill>
                <a:latin typeface="Times New Roman" pitchFamily="-110" charset="0"/>
                <a:ea typeface="+mn-ea"/>
                <a:cs typeface="+mn-cs"/>
              </a:rPr>
              <a:t>last two examples demonstrate that the overflow rule still applies.</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18</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C6E408-FF27-0043-B8AA-B5DC98CA9B7E}" type="slidenum">
              <a:rPr lang="en-US"/>
              <a:pPr/>
              <a:t>19</a:t>
            </a:fld>
            <a:endParaRPr lang="en-US" dirty="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Some insight into twos complement addition and subtraction can be gained by</a:t>
            </a:r>
          </a:p>
          <a:p>
            <a:r>
              <a:rPr lang="en-US" sz="1200" kern="1200" baseline="0" dirty="0" smtClean="0">
                <a:solidFill>
                  <a:schemeClr val="tx1"/>
                </a:solidFill>
                <a:latin typeface="Times New Roman" pitchFamily="-110" charset="0"/>
                <a:ea typeface="+mn-ea"/>
                <a:cs typeface="+mn-cs"/>
              </a:rPr>
              <a:t>looking at a geometric depiction [BENH92], as shown in Figure 10.5. The circle in</a:t>
            </a:r>
          </a:p>
          <a:p>
            <a:r>
              <a:rPr lang="en-US" sz="1200" kern="1200" baseline="0" dirty="0" smtClean="0">
                <a:solidFill>
                  <a:schemeClr val="tx1"/>
                </a:solidFill>
                <a:latin typeface="Times New Roman" pitchFamily="-110" charset="0"/>
                <a:ea typeface="+mn-ea"/>
                <a:cs typeface="+mn-cs"/>
              </a:rPr>
              <a:t>the upper half of each part of the figure is formed by selecting the appropriate segment</a:t>
            </a:r>
          </a:p>
          <a:p>
            <a:r>
              <a:rPr lang="en-US" sz="1200" kern="1200" baseline="0" dirty="0" smtClean="0">
                <a:solidFill>
                  <a:schemeClr val="tx1"/>
                </a:solidFill>
                <a:latin typeface="Times New Roman" pitchFamily="-110" charset="0"/>
                <a:ea typeface="+mn-ea"/>
                <a:cs typeface="+mn-cs"/>
              </a:rPr>
              <a:t>of the number line and joining the endpoints. Note that when the numbers are</a:t>
            </a:r>
          </a:p>
          <a:p>
            <a:r>
              <a:rPr lang="en-US" sz="1200" kern="1200" baseline="0" dirty="0" smtClean="0">
                <a:solidFill>
                  <a:schemeClr val="tx1"/>
                </a:solidFill>
                <a:latin typeface="Times New Roman" pitchFamily="-110" charset="0"/>
                <a:ea typeface="+mn-ea"/>
                <a:cs typeface="+mn-cs"/>
              </a:rPr>
              <a:t>laid out on a circle, the twos complement of any number is horizontally opposite that</a:t>
            </a:r>
          </a:p>
          <a:p>
            <a:r>
              <a:rPr lang="en-US" sz="1200" kern="1200" baseline="0" dirty="0" smtClean="0">
                <a:solidFill>
                  <a:schemeClr val="tx1"/>
                </a:solidFill>
                <a:latin typeface="Times New Roman" pitchFamily="-110" charset="0"/>
                <a:ea typeface="+mn-ea"/>
                <a:cs typeface="+mn-cs"/>
              </a:rPr>
              <a:t>number (indicated by dashed horizontal lines). Starting at any number on the circle,</a:t>
            </a:r>
          </a:p>
          <a:p>
            <a:r>
              <a:rPr lang="en-US" sz="1200" kern="1200" baseline="0" dirty="0" smtClean="0">
                <a:solidFill>
                  <a:schemeClr val="tx1"/>
                </a:solidFill>
                <a:latin typeface="Times New Roman" pitchFamily="-110" charset="0"/>
                <a:ea typeface="+mn-ea"/>
                <a:cs typeface="+mn-cs"/>
              </a:rPr>
              <a:t>we can add positive </a:t>
            </a:r>
            <a:r>
              <a:rPr lang="en-US" sz="1200" i="1" kern="1200" baseline="0" dirty="0" smtClean="0">
                <a:solidFill>
                  <a:schemeClr val="tx1"/>
                </a:solidFill>
                <a:latin typeface="Times New Roman" pitchFamily="-110" charset="0"/>
                <a:ea typeface="+mn-ea"/>
                <a:cs typeface="+mn-cs"/>
              </a:rPr>
              <a:t>k (</a:t>
            </a:r>
            <a:r>
              <a:rPr lang="en-US" sz="1200" i="0" kern="1200" baseline="0" dirty="0" smtClean="0">
                <a:solidFill>
                  <a:schemeClr val="tx1"/>
                </a:solidFill>
                <a:latin typeface="Times New Roman" pitchFamily="-110" charset="0"/>
                <a:ea typeface="+mn-ea"/>
                <a:cs typeface="+mn-cs"/>
              </a:rPr>
              <a:t>or subtract negative</a:t>
            </a:r>
            <a:r>
              <a:rPr lang="en-US" sz="1200" i="1" kern="1200" baseline="0" dirty="0" smtClean="0">
                <a:solidFill>
                  <a:schemeClr val="tx1"/>
                </a:solidFill>
                <a:latin typeface="Times New Roman" pitchFamily="-110" charset="0"/>
                <a:ea typeface="+mn-ea"/>
                <a:cs typeface="+mn-cs"/>
              </a:rPr>
              <a:t> k) </a:t>
            </a:r>
            <a:r>
              <a:rPr lang="en-US" sz="1200" i="0" kern="1200" baseline="0" dirty="0" smtClean="0">
                <a:solidFill>
                  <a:schemeClr val="tx1"/>
                </a:solidFill>
                <a:latin typeface="Times New Roman" pitchFamily="-110" charset="0"/>
                <a:ea typeface="+mn-ea"/>
                <a:cs typeface="+mn-cs"/>
              </a:rPr>
              <a:t>to that number by moving </a:t>
            </a:r>
            <a:r>
              <a:rPr lang="en-US" sz="1200" i="1" kern="1200" baseline="0" dirty="0" smtClean="0">
                <a:solidFill>
                  <a:schemeClr val="tx1"/>
                </a:solidFill>
                <a:latin typeface="Times New Roman" pitchFamily="-110" charset="0"/>
                <a:ea typeface="+mn-ea"/>
                <a:cs typeface="+mn-cs"/>
              </a:rPr>
              <a:t>k </a:t>
            </a:r>
            <a:r>
              <a:rPr lang="en-US" sz="1200" i="0" kern="1200" baseline="0" dirty="0" smtClean="0">
                <a:solidFill>
                  <a:schemeClr val="tx1"/>
                </a:solidFill>
                <a:latin typeface="Times New Roman" pitchFamily="-110" charset="0"/>
                <a:ea typeface="+mn-ea"/>
                <a:cs typeface="+mn-cs"/>
              </a:rPr>
              <a:t>positions</a:t>
            </a:r>
          </a:p>
          <a:p>
            <a:r>
              <a:rPr lang="en-US" sz="1200" kern="1200" baseline="0" dirty="0" smtClean="0">
                <a:solidFill>
                  <a:schemeClr val="tx1"/>
                </a:solidFill>
                <a:latin typeface="Times New Roman" pitchFamily="-110" charset="0"/>
                <a:ea typeface="+mn-ea"/>
                <a:cs typeface="+mn-cs"/>
              </a:rPr>
              <a:t>clockwise, and we can subtract positive </a:t>
            </a:r>
            <a:r>
              <a:rPr lang="en-US" sz="1200" i="1" kern="1200" baseline="0" dirty="0" smtClean="0">
                <a:solidFill>
                  <a:schemeClr val="tx1"/>
                </a:solidFill>
                <a:latin typeface="Times New Roman" pitchFamily="-110" charset="0"/>
                <a:ea typeface="+mn-ea"/>
                <a:cs typeface="+mn-cs"/>
              </a:rPr>
              <a:t>k </a:t>
            </a:r>
            <a:r>
              <a:rPr lang="en-US" sz="1200" i="0" kern="1200" baseline="0" dirty="0" smtClean="0">
                <a:solidFill>
                  <a:schemeClr val="tx1"/>
                </a:solidFill>
                <a:latin typeface="Times New Roman" pitchFamily="-110" charset="0"/>
                <a:ea typeface="+mn-ea"/>
                <a:cs typeface="+mn-cs"/>
              </a:rPr>
              <a:t>(or add negativ</a:t>
            </a:r>
            <a:r>
              <a:rPr lang="en-US" sz="1200" i="1" kern="1200" baseline="0" dirty="0" smtClean="0">
                <a:solidFill>
                  <a:schemeClr val="tx1"/>
                </a:solidFill>
                <a:latin typeface="Times New Roman" pitchFamily="-110" charset="0"/>
                <a:ea typeface="+mn-ea"/>
                <a:cs typeface="+mn-cs"/>
              </a:rPr>
              <a:t>e k) </a:t>
            </a:r>
            <a:r>
              <a:rPr lang="en-US" sz="1200" i="0" kern="1200" baseline="0" dirty="0" smtClean="0">
                <a:solidFill>
                  <a:schemeClr val="tx1"/>
                </a:solidFill>
                <a:latin typeface="Times New Roman" pitchFamily="-110" charset="0"/>
                <a:ea typeface="+mn-ea"/>
                <a:cs typeface="+mn-cs"/>
              </a:rPr>
              <a:t>from that number by</a:t>
            </a:r>
          </a:p>
          <a:p>
            <a:r>
              <a:rPr lang="en-US" sz="1200" kern="1200" baseline="0" dirty="0" smtClean="0">
                <a:solidFill>
                  <a:schemeClr val="tx1"/>
                </a:solidFill>
                <a:latin typeface="Times New Roman" pitchFamily="-110" charset="0"/>
                <a:ea typeface="+mn-ea"/>
                <a:cs typeface="+mn-cs"/>
              </a:rPr>
              <a:t>moving </a:t>
            </a:r>
            <a:r>
              <a:rPr lang="en-US" sz="1200" i="1" kern="1200" baseline="0" dirty="0" smtClean="0">
                <a:solidFill>
                  <a:schemeClr val="tx1"/>
                </a:solidFill>
                <a:latin typeface="Times New Roman" pitchFamily="-110" charset="0"/>
                <a:ea typeface="+mn-ea"/>
                <a:cs typeface="+mn-cs"/>
              </a:rPr>
              <a:t>k </a:t>
            </a:r>
            <a:r>
              <a:rPr lang="en-US" sz="1200" i="0" kern="1200" baseline="0" dirty="0" smtClean="0">
                <a:solidFill>
                  <a:schemeClr val="tx1"/>
                </a:solidFill>
                <a:latin typeface="Times New Roman" pitchFamily="-110" charset="0"/>
                <a:ea typeface="+mn-ea"/>
                <a:cs typeface="+mn-cs"/>
              </a:rPr>
              <a:t>positions counterclockwise. If an arithmetic operation results in traversal</a:t>
            </a:r>
          </a:p>
          <a:p>
            <a:r>
              <a:rPr lang="en-US" sz="1200" kern="1200" baseline="0" dirty="0" smtClean="0">
                <a:solidFill>
                  <a:schemeClr val="tx1"/>
                </a:solidFill>
                <a:latin typeface="Times New Roman" pitchFamily="-110" charset="0"/>
                <a:ea typeface="+mn-ea"/>
                <a:cs typeface="+mn-cs"/>
              </a:rPr>
              <a:t>of the point where the endpoints are joined, an incorrect answer is given (overflow).</a:t>
            </a:r>
            <a:endParaRPr lang="en-GB"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Times New Roman" pitchFamily="-110" charset="0"/>
                <a:ea typeface="+mn-ea"/>
                <a:cs typeface="+mn-cs"/>
              </a:rPr>
              <a:t>We begin our examination of the processor with an overview of the arithmetic and</a:t>
            </a:r>
          </a:p>
          <a:p>
            <a:r>
              <a:rPr lang="en-US" sz="1200" kern="1200" baseline="0" dirty="0" smtClean="0">
                <a:solidFill>
                  <a:schemeClr val="tx1"/>
                </a:solidFill>
                <a:latin typeface="Times New Roman" pitchFamily="-110" charset="0"/>
                <a:ea typeface="+mn-ea"/>
                <a:cs typeface="+mn-cs"/>
              </a:rPr>
              <a:t>logic unit (ALU). The chapter then focuses on the most complex aspect of the ALU,</a:t>
            </a:r>
          </a:p>
          <a:p>
            <a:r>
              <a:rPr lang="en-US" sz="1200" kern="1200" baseline="0" dirty="0" smtClean="0">
                <a:solidFill>
                  <a:schemeClr val="tx1"/>
                </a:solidFill>
                <a:latin typeface="Times New Roman" pitchFamily="-110" charset="0"/>
                <a:ea typeface="+mn-ea"/>
                <a:cs typeface="+mn-cs"/>
              </a:rPr>
              <a:t>computer arithmetic. The logic functions that are part of the ALU are described in</a:t>
            </a:r>
          </a:p>
          <a:p>
            <a:r>
              <a:rPr lang="en-US" sz="1200" kern="1200" baseline="0" dirty="0" smtClean="0">
                <a:solidFill>
                  <a:schemeClr val="tx1"/>
                </a:solidFill>
                <a:latin typeface="Times New Roman" pitchFamily="-110" charset="0"/>
                <a:ea typeface="+mn-ea"/>
                <a:cs typeface="+mn-cs"/>
              </a:rPr>
              <a:t>Chapter 12, and implementations of simple logic and arithmetic functions in digital</a:t>
            </a:r>
          </a:p>
          <a:p>
            <a:r>
              <a:rPr lang="en-US" sz="1200" kern="1200" baseline="0" dirty="0" smtClean="0">
                <a:solidFill>
                  <a:schemeClr val="tx1"/>
                </a:solidFill>
                <a:latin typeface="Times New Roman" pitchFamily="-110" charset="0"/>
                <a:ea typeface="+mn-ea"/>
                <a:cs typeface="+mn-cs"/>
              </a:rPr>
              <a:t>logic are described in Chapter 11.</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Computer arithmetic is commonly performed on two very different types of</a:t>
            </a:r>
          </a:p>
          <a:p>
            <a:r>
              <a:rPr lang="en-US" sz="1200" kern="1200" baseline="0" dirty="0" smtClean="0">
                <a:solidFill>
                  <a:schemeClr val="tx1"/>
                </a:solidFill>
                <a:latin typeface="Times New Roman" pitchFamily="-110" charset="0"/>
                <a:ea typeface="+mn-ea"/>
                <a:cs typeface="+mn-cs"/>
              </a:rPr>
              <a:t>numbers: integer and floating point. In both cases, the representation chosen is a crucial</a:t>
            </a:r>
          </a:p>
          <a:p>
            <a:r>
              <a:rPr lang="en-US" sz="1200" kern="1200" baseline="0" dirty="0" smtClean="0">
                <a:solidFill>
                  <a:schemeClr val="tx1"/>
                </a:solidFill>
                <a:latin typeface="Times New Roman" pitchFamily="-110" charset="0"/>
                <a:ea typeface="+mn-ea"/>
                <a:cs typeface="+mn-cs"/>
              </a:rPr>
              <a:t>design issue and is treated first, followed by a discussion of arithmetic operations.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This chapter includes a number of examples, each of which is highlighted in a</a:t>
            </a:r>
          </a:p>
          <a:p>
            <a:r>
              <a:rPr lang="en-US" sz="1200" kern="1200" baseline="0" dirty="0" smtClean="0">
                <a:solidFill>
                  <a:schemeClr val="tx1"/>
                </a:solidFill>
                <a:latin typeface="Times New Roman" pitchFamily="-110" charset="0"/>
                <a:ea typeface="+mn-ea"/>
                <a:cs typeface="+mn-cs"/>
              </a:rPr>
              <a:t>shaded box.</a:t>
            </a:r>
            <a:endParaRPr lang="en-US" dirty="0"/>
          </a:p>
        </p:txBody>
      </p:sp>
      <p:sp>
        <p:nvSpPr>
          <p:cNvPr id="4" name="Slide Number Placeholder 3"/>
          <p:cNvSpPr>
            <a:spLocks noGrp="1"/>
          </p:cNvSpPr>
          <p:nvPr>
            <p:ph type="sldNum" sz="quarter" idx="10"/>
          </p:nvPr>
        </p:nvSpPr>
        <p:spPr/>
        <p:txBody>
          <a:bodyPr/>
          <a:lstStyle/>
          <a:p>
            <a:fld id="{426AC9EA-110C-D44B-81A3-E5165EEE361B}"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96537B-7D9E-7046-86C8-605610BAA9F3}" type="slidenum">
              <a:rPr lang="en-US"/>
              <a:pPr/>
              <a:t>20</a:t>
            </a:fld>
            <a:endParaRPr lang="en-US" dirty="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Figure 10.6 suggests the data paths and hardware elements needed to accomplish</a:t>
            </a:r>
          </a:p>
          <a:p>
            <a:r>
              <a:rPr lang="en-US" sz="1200" kern="1200" baseline="0" dirty="0" smtClean="0">
                <a:solidFill>
                  <a:schemeClr val="tx1"/>
                </a:solidFill>
                <a:latin typeface="Times New Roman" pitchFamily="-110" charset="0"/>
                <a:ea typeface="+mn-ea"/>
                <a:cs typeface="+mn-cs"/>
              </a:rPr>
              <a:t>addition and subtraction. The central element is a binary adder, which is presented</a:t>
            </a:r>
          </a:p>
          <a:p>
            <a:r>
              <a:rPr lang="en-US" sz="1200" kern="1200" baseline="0" dirty="0" smtClean="0">
                <a:solidFill>
                  <a:schemeClr val="tx1"/>
                </a:solidFill>
                <a:latin typeface="Times New Roman" pitchFamily="-110" charset="0"/>
                <a:ea typeface="+mn-ea"/>
                <a:cs typeface="+mn-cs"/>
              </a:rPr>
              <a:t>two numbers for addition and produces a sum and an overflow indication.</a:t>
            </a:r>
          </a:p>
          <a:p>
            <a:r>
              <a:rPr lang="en-US" sz="1200" kern="1200" baseline="0" dirty="0" smtClean="0">
                <a:solidFill>
                  <a:schemeClr val="tx1"/>
                </a:solidFill>
                <a:latin typeface="Times New Roman" pitchFamily="-110" charset="0"/>
                <a:ea typeface="+mn-ea"/>
                <a:cs typeface="+mn-cs"/>
              </a:rPr>
              <a:t>The binary adder treats the two numbers as unsigned integers. (A logic implementation</a:t>
            </a:r>
          </a:p>
          <a:p>
            <a:r>
              <a:rPr lang="en-US" sz="1200" kern="1200" baseline="0" dirty="0" smtClean="0">
                <a:solidFill>
                  <a:schemeClr val="tx1"/>
                </a:solidFill>
                <a:latin typeface="Times New Roman" pitchFamily="-110" charset="0"/>
                <a:ea typeface="+mn-ea"/>
                <a:cs typeface="+mn-cs"/>
              </a:rPr>
              <a:t>of an adder is given in Chapter 11.) For addition, the two numbers are</a:t>
            </a:r>
          </a:p>
          <a:p>
            <a:r>
              <a:rPr lang="en-US" sz="1200" kern="1200" baseline="0" dirty="0" smtClean="0">
                <a:solidFill>
                  <a:schemeClr val="tx1"/>
                </a:solidFill>
                <a:latin typeface="Times New Roman" pitchFamily="-110" charset="0"/>
                <a:ea typeface="+mn-ea"/>
                <a:cs typeface="+mn-cs"/>
              </a:rPr>
              <a:t>presented to the adder from two registers, designated in this case as A and B registers.</a:t>
            </a:r>
          </a:p>
          <a:p>
            <a:r>
              <a:rPr lang="en-US" sz="1200" kern="1200" baseline="0" dirty="0" smtClean="0">
                <a:solidFill>
                  <a:schemeClr val="tx1"/>
                </a:solidFill>
                <a:latin typeface="Times New Roman" pitchFamily="-110" charset="0"/>
                <a:ea typeface="+mn-ea"/>
                <a:cs typeface="+mn-cs"/>
              </a:rPr>
              <a:t>The result may be stored in one of these registers or in a third. The overflow</a:t>
            </a:r>
          </a:p>
          <a:p>
            <a:r>
              <a:rPr lang="en-US" sz="1200" kern="1200" baseline="0" dirty="0" smtClean="0">
                <a:solidFill>
                  <a:schemeClr val="tx1"/>
                </a:solidFill>
                <a:latin typeface="Times New Roman" pitchFamily="-110" charset="0"/>
                <a:ea typeface="+mn-ea"/>
                <a:cs typeface="+mn-cs"/>
              </a:rPr>
              <a:t>indication is stored in a 1-bit overflow flag (0 = no overflow; 1 = overflow). For</a:t>
            </a:r>
          </a:p>
          <a:p>
            <a:r>
              <a:rPr lang="en-US" sz="1200" kern="1200" baseline="0" dirty="0" smtClean="0">
                <a:solidFill>
                  <a:schemeClr val="tx1"/>
                </a:solidFill>
                <a:latin typeface="Times New Roman" pitchFamily="-110" charset="0"/>
                <a:ea typeface="+mn-ea"/>
                <a:cs typeface="+mn-cs"/>
              </a:rPr>
              <a:t>subtraction, the subtrahend (B register) is passed through a twos complementer</a:t>
            </a:r>
          </a:p>
          <a:p>
            <a:r>
              <a:rPr lang="en-US" sz="1200" kern="1200" baseline="0" dirty="0" smtClean="0">
                <a:solidFill>
                  <a:schemeClr val="tx1"/>
                </a:solidFill>
                <a:latin typeface="Times New Roman" pitchFamily="-110" charset="0"/>
                <a:ea typeface="+mn-ea"/>
                <a:cs typeface="+mn-cs"/>
              </a:rPr>
              <a:t>so that its twos complement is presented to the adder. Note that Figure 10.6 only</a:t>
            </a:r>
          </a:p>
          <a:p>
            <a:r>
              <a:rPr lang="en-US" sz="1200" kern="1200" baseline="0" dirty="0" smtClean="0">
                <a:solidFill>
                  <a:schemeClr val="tx1"/>
                </a:solidFill>
                <a:latin typeface="Times New Roman" pitchFamily="-110" charset="0"/>
                <a:ea typeface="+mn-ea"/>
                <a:cs typeface="+mn-cs"/>
              </a:rPr>
              <a:t>shows the data paths. Control signals are needed to control whether or not the complementer</a:t>
            </a:r>
          </a:p>
          <a:p>
            <a:r>
              <a:rPr lang="en-US" sz="1200" kern="1200" baseline="0" dirty="0" smtClean="0">
                <a:solidFill>
                  <a:schemeClr val="tx1"/>
                </a:solidFill>
                <a:latin typeface="Times New Roman" pitchFamily="-110" charset="0"/>
                <a:ea typeface="+mn-ea"/>
                <a:cs typeface="+mn-cs"/>
              </a:rPr>
              <a:t>is used, depending on whether the operation is addition or subtraction.</a:t>
            </a:r>
          </a:p>
          <a:p>
            <a:endParaRPr lang="en-GB"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DB81AD-687E-184A-BB1E-1687D0D8A52A}" type="slidenum">
              <a:rPr lang="en-US"/>
              <a:pPr/>
              <a:t>21</a:t>
            </a:fld>
            <a:endParaRPr lang="en-US" dirty="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Compared with addition and subtraction, multiplication is a complex operation,</a:t>
            </a:r>
          </a:p>
          <a:p>
            <a:r>
              <a:rPr lang="en-US" sz="1200" kern="1200" baseline="0" dirty="0" smtClean="0">
                <a:solidFill>
                  <a:schemeClr val="tx1"/>
                </a:solidFill>
                <a:latin typeface="Times New Roman" pitchFamily="-110" charset="0"/>
                <a:ea typeface="+mn-ea"/>
                <a:cs typeface="+mn-cs"/>
              </a:rPr>
              <a:t>whether performed in hardware or software. A wide variety of algorithms have been</a:t>
            </a:r>
          </a:p>
          <a:p>
            <a:r>
              <a:rPr lang="en-US" sz="1200" kern="1200" baseline="0" dirty="0" smtClean="0">
                <a:solidFill>
                  <a:schemeClr val="tx1"/>
                </a:solidFill>
                <a:latin typeface="Times New Roman" pitchFamily="-110" charset="0"/>
                <a:ea typeface="+mn-ea"/>
                <a:cs typeface="+mn-cs"/>
              </a:rPr>
              <a:t>used in various computers. The purpose of this subsection is to give the reader some</a:t>
            </a:r>
          </a:p>
          <a:p>
            <a:r>
              <a:rPr lang="en-US" sz="1200" kern="1200" baseline="0" dirty="0" smtClean="0">
                <a:solidFill>
                  <a:schemeClr val="tx1"/>
                </a:solidFill>
                <a:latin typeface="Times New Roman" pitchFamily="-110" charset="0"/>
                <a:ea typeface="+mn-ea"/>
                <a:cs typeface="+mn-cs"/>
              </a:rPr>
              <a:t>feel for the type of approach typically taken. We begin with the simpler problem of</a:t>
            </a:r>
          </a:p>
          <a:p>
            <a:r>
              <a:rPr lang="en-US" sz="1200" kern="1200" baseline="0" dirty="0" smtClean="0">
                <a:solidFill>
                  <a:schemeClr val="tx1"/>
                </a:solidFill>
                <a:latin typeface="Times New Roman" pitchFamily="-110" charset="0"/>
                <a:ea typeface="+mn-ea"/>
                <a:cs typeface="+mn-cs"/>
              </a:rPr>
              <a:t>multiplying two unsigned (nonnegative) integers, and then we look at one of the most</a:t>
            </a:r>
          </a:p>
          <a:p>
            <a:r>
              <a:rPr lang="en-US" sz="1200" kern="1200" baseline="0" dirty="0" smtClean="0">
                <a:solidFill>
                  <a:schemeClr val="tx1"/>
                </a:solidFill>
                <a:latin typeface="Times New Roman" pitchFamily="-110" charset="0"/>
                <a:ea typeface="+mn-ea"/>
                <a:cs typeface="+mn-cs"/>
              </a:rPr>
              <a:t>common techniques for multiplication of numbers in twos complement representation.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Figure 10.7 illustrates the multiplication of unsigned</a:t>
            </a:r>
          </a:p>
          <a:p>
            <a:r>
              <a:rPr lang="en-US" sz="1200" kern="1200" baseline="0" dirty="0" smtClean="0">
                <a:solidFill>
                  <a:schemeClr val="tx1"/>
                </a:solidFill>
                <a:latin typeface="Times New Roman" pitchFamily="-110" charset="0"/>
                <a:ea typeface="+mn-ea"/>
                <a:cs typeface="+mn-cs"/>
              </a:rPr>
              <a:t>binary integers, as might be carried out using paper and pencil. Several important</a:t>
            </a:r>
          </a:p>
          <a:p>
            <a:r>
              <a:rPr lang="en-US" sz="1200" kern="1200" baseline="0" dirty="0" smtClean="0">
                <a:solidFill>
                  <a:schemeClr val="tx1"/>
                </a:solidFill>
                <a:latin typeface="Times New Roman" pitchFamily="-110" charset="0"/>
                <a:ea typeface="+mn-ea"/>
                <a:cs typeface="+mn-cs"/>
              </a:rPr>
              <a:t>observations can be made:</a:t>
            </a:r>
          </a:p>
          <a:p>
            <a:endParaRPr lang="en-US" sz="1200" b="1"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1. Multiplication involves the generation of partial products, one for each digit in the</a:t>
            </a:r>
          </a:p>
          <a:p>
            <a:r>
              <a:rPr lang="en-US" sz="1200" kern="1200" baseline="0" dirty="0" smtClean="0">
                <a:solidFill>
                  <a:schemeClr val="tx1"/>
                </a:solidFill>
                <a:latin typeface="Times New Roman" pitchFamily="-110" charset="0"/>
                <a:ea typeface="+mn-ea"/>
                <a:cs typeface="+mn-cs"/>
              </a:rPr>
              <a:t>multiplier. These partial products are then summed to produce the final product.</a:t>
            </a:r>
          </a:p>
          <a:p>
            <a:endParaRPr lang="en-US" sz="120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2. The partial products are easily defined. When the multiplier bit is 0, the partial</a:t>
            </a:r>
          </a:p>
          <a:p>
            <a:r>
              <a:rPr lang="en-US" sz="1200" kern="1200" baseline="0" dirty="0" smtClean="0">
                <a:solidFill>
                  <a:schemeClr val="tx1"/>
                </a:solidFill>
                <a:latin typeface="Times New Roman" pitchFamily="-110" charset="0"/>
                <a:ea typeface="+mn-ea"/>
                <a:cs typeface="+mn-cs"/>
              </a:rPr>
              <a:t>product is 0. When the multiplier is 1, the partial product is the multiplicand.</a:t>
            </a:r>
          </a:p>
          <a:p>
            <a:endParaRPr lang="en-US" sz="1200" b="1"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3. The total product is produced by summing the partial products. For this operation,</a:t>
            </a:r>
          </a:p>
          <a:p>
            <a:r>
              <a:rPr lang="en-US" sz="1200" kern="1200" baseline="0" dirty="0" smtClean="0">
                <a:solidFill>
                  <a:schemeClr val="tx1"/>
                </a:solidFill>
                <a:latin typeface="Times New Roman" pitchFamily="-110" charset="0"/>
                <a:ea typeface="+mn-ea"/>
                <a:cs typeface="+mn-cs"/>
              </a:rPr>
              <a:t>each successive partial product is shifted one position to the left relative</a:t>
            </a:r>
          </a:p>
          <a:p>
            <a:r>
              <a:rPr lang="en-US" sz="1200" kern="1200" baseline="0" dirty="0" smtClean="0">
                <a:solidFill>
                  <a:schemeClr val="tx1"/>
                </a:solidFill>
                <a:latin typeface="Times New Roman" pitchFamily="-110" charset="0"/>
                <a:ea typeface="+mn-ea"/>
                <a:cs typeface="+mn-cs"/>
              </a:rPr>
              <a:t>to the preceding partial product.</a:t>
            </a:r>
          </a:p>
          <a:p>
            <a:endParaRPr lang="en-US" sz="1200" b="1"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4. The multiplication of two </a:t>
            </a:r>
            <a:r>
              <a:rPr lang="en-US" sz="1200" b="0" i="1" kern="1200" baseline="0" dirty="0" smtClean="0">
                <a:solidFill>
                  <a:schemeClr val="tx1"/>
                </a:solidFill>
                <a:latin typeface="Times New Roman" pitchFamily="-110" charset="0"/>
                <a:ea typeface="+mn-ea"/>
                <a:cs typeface="+mn-cs"/>
              </a:rPr>
              <a:t>n-bit binary integers results in a product of up to 2n</a:t>
            </a:r>
          </a:p>
          <a:p>
            <a:r>
              <a:rPr lang="en-US" sz="1200" kern="1200" baseline="0" dirty="0" smtClean="0">
                <a:solidFill>
                  <a:schemeClr val="tx1"/>
                </a:solidFill>
                <a:latin typeface="Times New Roman" pitchFamily="-110" charset="0"/>
                <a:ea typeface="+mn-ea"/>
                <a:cs typeface="+mn-cs"/>
              </a:rPr>
              <a:t>bits in length (e.g., 11 * 11 = 1001).</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Compared with the pencil-and-paper approach, there are several things we can</a:t>
            </a:r>
          </a:p>
          <a:p>
            <a:r>
              <a:rPr lang="en-US" sz="1200" kern="1200" baseline="0" dirty="0" smtClean="0">
                <a:solidFill>
                  <a:schemeClr val="tx1"/>
                </a:solidFill>
                <a:latin typeface="Times New Roman" pitchFamily="-110" charset="0"/>
                <a:ea typeface="+mn-ea"/>
                <a:cs typeface="+mn-cs"/>
              </a:rPr>
              <a:t>do to make computerized multiplication more efficient. First, we can perform a running</a:t>
            </a:r>
          </a:p>
          <a:p>
            <a:r>
              <a:rPr lang="en-US" sz="1200" kern="1200" baseline="0" dirty="0" smtClean="0">
                <a:solidFill>
                  <a:schemeClr val="tx1"/>
                </a:solidFill>
                <a:latin typeface="Times New Roman" pitchFamily="-110" charset="0"/>
                <a:ea typeface="+mn-ea"/>
                <a:cs typeface="+mn-cs"/>
              </a:rPr>
              <a:t>addition on the partial products rather than waiting until the end. This eliminates</a:t>
            </a:r>
          </a:p>
          <a:p>
            <a:r>
              <a:rPr lang="en-US" sz="1200" kern="1200" baseline="0" dirty="0" smtClean="0">
                <a:solidFill>
                  <a:schemeClr val="tx1"/>
                </a:solidFill>
                <a:latin typeface="Times New Roman" pitchFamily="-110" charset="0"/>
                <a:ea typeface="+mn-ea"/>
                <a:cs typeface="+mn-cs"/>
              </a:rPr>
              <a:t>the need for storage of all the partial products; fewer registers are needed. Second,</a:t>
            </a:r>
          </a:p>
          <a:p>
            <a:r>
              <a:rPr lang="en-US" sz="1200" kern="1200" baseline="0" dirty="0" smtClean="0">
                <a:solidFill>
                  <a:schemeClr val="tx1"/>
                </a:solidFill>
                <a:latin typeface="Times New Roman" pitchFamily="-110" charset="0"/>
                <a:ea typeface="+mn-ea"/>
                <a:cs typeface="+mn-cs"/>
              </a:rPr>
              <a:t>we can save some time on the generation of partial products. For each 1 on the multiplier,</a:t>
            </a:r>
          </a:p>
          <a:p>
            <a:r>
              <a:rPr lang="en-US" sz="1200" kern="1200" baseline="0" dirty="0" smtClean="0">
                <a:solidFill>
                  <a:schemeClr val="tx1"/>
                </a:solidFill>
                <a:latin typeface="Times New Roman" pitchFamily="-110" charset="0"/>
                <a:ea typeface="+mn-ea"/>
                <a:cs typeface="+mn-cs"/>
              </a:rPr>
              <a:t>an add and a shift operation are required; but for each 0, only a shift is required.</a:t>
            </a:r>
            <a:endParaRPr lang="en-GB"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ED6C3C-71C0-6247-89F4-1DC1DD7B240A}" type="slidenum">
              <a:rPr lang="en-US"/>
              <a:pPr/>
              <a:t>22</a:t>
            </a:fld>
            <a:endParaRPr lang="en-US" dirty="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Figure 10.8a shows a possible implementation employing these measures. The</a:t>
            </a:r>
          </a:p>
          <a:p>
            <a:r>
              <a:rPr lang="en-US" sz="1200" kern="1200" baseline="0" dirty="0" smtClean="0">
                <a:solidFill>
                  <a:schemeClr val="tx1"/>
                </a:solidFill>
                <a:latin typeface="Times New Roman" pitchFamily="-110" charset="0"/>
                <a:ea typeface="+mn-ea"/>
                <a:cs typeface="+mn-cs"/>
              </a:rPr>
              <a:t>multiplier and multiplicand are loaded into two registers (Q and M). A third register,</a:t>
            </a:r>
          </a:p>
          <a:p>
            <a:r>
              <a:rPr lang="en-US" sz="1200" kern="1200" baseline="0" dirty="0" smtClean="0">
                <a:solidFill>
                  <a:schemeClr val="tx1"/>
                </a:solidFill>
                <a:latin typeface="Times New Roman" pitchFamily="-110" charset="0"/>
                <a:ea typeface="+mn-ea"/>
                <a:cs typeface="+mn-cs"/>
              </a:rPr>
              <a:t>the A register, is also needed and is initially set to 0. There is also a 1-bit C register,</a:t>
            </a:r>
          </a:p>
          <a:p>
            <a:r>
              <a:rPr lang="en-US" sz="1200" kern="1200" baseline="0" dirty="0" smtClean="0">
                <a:solidFill>
                  <a:schemeClr val="tx1"/>
                </a:solidFill>
                <a:latin typeface="Times New Roman" pitchFamily="-110" charset="0"/>
                <a:ea typeface="+mn-ea"/>
                <a:cs typeface="+mn-cs"/>
              </a:rPr>
              <a:t>initialized to 0, which holds a potential carry bit resulting from addition.</a:t>
            </a:r>
            <a:endParaRPr lang="en-GB"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1FF392-6089-A84C-8297-209AC25DB4DF}" type="slidenum">
              <a:rPr lang="en-US"/>
              <a:pPr/>
              <a:t>23</a:t>
            </a:fld>
            <a:endParaRPr lang="en-US" dirty="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The operation of the multiplier is as follows. Control logic reads the bits of the</a:t>
            </a:r>
          </a:p>
          <a:p>
            <a:r>
              <a:rPr lang="en-US" sz="1200" kern="1200" baseline="0" dirty="0" smtClean="0">
                <a:solidFill>
                  <a:schemeClr val="tx1"/>
                </a:solidFill>
                <a:latin typeface="Times New Roman" pitchFamily="-110" charset="0"/>
                <a:ea typeface="+mn-ea"/>
                <a:cs typeface="+mn-cs"/>
              </a:rPr>
              <a:t>multiplier one at a time. If Q</a:t>
            </a:r>
            <a:r>
              <a:rPr lang="en-US" sz="1200" kern="1200" baseline="-25000" dirty="0" smtClean="0">
                <a:solidFill>
                  <a:schemeClr val="tx1"/>
                </a:solidFill>
                <a:latin typeface="Times New Roman" pitchFamily="-110" charset="0"/>
                <a:ea typeface="+mn-ea"/>
                <a:cs typeface="+mn-cs"/>
              </a:rPr>
              <a:t>0</a:t>
            </a:r>
            <a:r>
              <a:rPr lang="en-US" sz="1200" kern="1200" baseline="0" dirty="0" smtClean="0">
                <a:solidFill>
                  <a:schemeClr val="tx1"/>
                </a:solidFill>
                <a:latin typeface="Times New Roman" pitchFamily="-110" charset="0"/>
                <a:ea typeface="+mn-ea"/>
                <a:cs typeface="+mn-cs"/>
              </a:rPr>
              <a:t> is 1, then the multiplicand is added to the A register</a:t>
            </a:r>
          </a:p>
          <a:p>
            <a:r>
              <a:rPr lang="en-US" sz="1200" kern="1200" baseline="0" dirty="0" smtClean="0">
                <a:solidFill>
                  <a:schemeClr val="tx1"/>
                </a:solidFill>
                <a:latin typeface="Times New Roman" pitchFamily="-110" charset="0"/>
                <a:ea typeface="+mn-ea"/>
                <a:cs typeface="+mn-cs"/>
              </a:rPr>
              <a:t>and the result is stored in the A register, with the C bit used for overflow. Then all</a:t>
            </a:r>
          </a:p>
          <a:p>
            <a:r>
              <a:rPr lang="en-US" sz="1200" kern="1200" baseline="0" dirty="0" smtClean="0">
                <a:solidFill>
                  <a:schemeClr val="tx1"/>
                </a:solidFill>
                <a:latin typeface="Times New Roman" pitchFamily="-110" charset="0"/>
                <a:ea typeface="+mn-ea"/>
                <a:cs typeface="+mn-cs"/>
              </a:rPr>
              <a:t>of the bits of the C, A, and Q registers are shifted to the right one bit, so that the C</a:t>
            </a:r>
          </a:p>
          <a:p>
            <a:r>
              <a:rPr lang="en-US" sz="1200" kern="1200" baseline="0" dirty="0" smtClean="0">
                <a:solidFill>
                  <a:schemeClr val="tx1"/>
                </a:solidFill>
                <a:latin typeface="Times New Roman" pitchFamily="-110" charset="0"/>
                <a:ea typeface="+mn-ea"/>
                <a:cs typeface="+mn-cs"/>
              </a:rPr>
              <a:t>bit goes into A</a:t>
            </a:r>
            <a:r>
              <a:rPr lang="en-US" sz="1200" i="1" kern="1200" baseline="-25000" dirty="0" smtClean="0">
                <a:solidFill>
                  <a:schemeClr val="tx1"/>
                </a:solidFill>
                <a:latin typeface="Times New Roman" pitchFamily="-110" charset="0"/>
                <a:ea typeface="+mn-ea"/>
                <a:cs typeface="+mn-cs"/>
              </a:rPr>
              <a:t>n-1</a:t>
            </a:r>
            <a:r>
              <a:rPr lang="en-US" sz="1200" i="1" kern="1200" baseline="0" dirty="0" smtClean="0">
                <a:solidFill>
                  <a:schemeClr val="tx1"/>
                </a:solidFill>
                <a:latin typeface="Times New Roman" pitchFamily="-110" charset="0"/>
                <a:ea typeface="+mn-ea"/>
                <a:cs typeface="+mn-cs"/>
              </a:rPr>
              <a:t>, A</a:t>
            </a:r>
            <a:r>
              <a:rPr lang="en-US" sz="1200" i="1" kern="1200" baseline="-25000" dirty="0" smtClean="0">
                <a:solidFill>
                  <a:schemeClr val="tx1"/>
                </a:solidFill>
                <a:latin typeface="Times New Roman" pitchFamily="-110" charset="0"/>
                <a:ea typeface="+mn-ea"/>
                <a:cs typeface="+mn-cs"/>
              </a:rPr>
              <a:t>0</a:t>
            </a:r>
            <a:r>
              <a:rPr lang="en-US" sz="1200" i="1" kern="1200" baseline="0" dirty="0" smtClean="0">
                <a:solidFill>
                  <a:schemeClr val="tx1"/>
                </a:solidFill>
                <a:latin typeface="Times New Roman" pitchFamily="-110" charset="0"/>
                <a:ea typeface="+mn-ea"/>
                <a:cs typeface="+mn-cs"/>
              </a:rPr>
              <a:t> goes into Q</a:t>
            </a:r>
            <a:r>
              <a:rPr lang="en-US" sz="1200" i="1" kern="1200" baseline="-25000" dirty="0" smtClean="0">
                <a:solidFill>
                  <a:schemeClr val="tx1"/>
                </a:solidFill>
                <a:latin typeface="Times New Roman" pitchFamily="-110" charset="0"/>
                <a:ea typeface="+mn-ea"/>
                <a:cs typeface="+mn-cs"/>
              </a:rPr>
              <a:t>n-1 </a:t>
            </a:r>
            <a:r>
              <a:rPr lang="en-US" sz="1200" i="1" kern="1200" baseline="0" dirty="0" smtClean="0">
                <a:solidFill>
                  <a:schemeClr val="tx1"/>
                </a:solidFill>
                <a:latin typeface="Times New Roman" pitchFamily="-110" charset="0"/>
                <a:ea typeface="+mn-ea"/>
                <a:cs typeface="+mn-cs"/>
              </a:rPr>
              <a:t>and Q</a:t>
            </a:r>
            <a:r>
              <a:rPr lang="en-US" sz="1200" i="1" kern="1200" baseline="-25000" dirty="0" smtClean="0">
                <a:solidFill>
                  <a:schemeClr val="tx1"/>
                </a:solidFill>
                <a:latin typeface="Times New Roman" pitchFamily="-110" charset="0"/>
                <a:ea typeface="+mn-ea"/>
                <a:cs typeface="+mn-cs"/>
              </a:rPr>
              <a:t>0</a:t>
            </a:r>
            <a:r>
              <a:rPr lang="en-US" sz="1200" i="1" kern="1200" baseline="0" dirty="0" smtClean="0">
                <a:solidFill>
                  <a:schemeClr val="tx1"/>
                </a:solidFill>
                <a:latin typeface="Times New Roman" pitchFamily="-110" charset="0"/>
                <a:ea typeface="+mn-ea"/>
                <a:cs typeface="+mn-cs"/>
              </a:rPr>
              <a:t> is lost. If Q</a:t>
            </a:r>
            <a:r>
              <a:rPr lang="en-US" sz="1200" i="1" kern="1200" baseline="-25000" dirty="0" smtClean="0">
                <a:solidFill>
                  <a:schemeClr val="tx1"/>
                </a:solidFill>
                <a:latin typeface="Times New Roman" pitchFamily="-110" charset="0"/>
                <a:ea typeface="+mn-ea"/>
                <a:cs typeface="+mn-cs"/>
              </a:rPr>
              <a:t>0</a:t>
            </a:r>
            <a:r>
              <a:rPr lang="en-US" sz="1200" i="1" kern="1200" baseline="0" dirty="0" smtClean="0">
                <a:solidFill>
                  <a:schemeClr val="tx1"/>
                </a:solidFill>
                <a:latin typeface="Times New Roman" pitchFamily="-110" charset="0"/>
                <a:ea typeface="+mn-ea"/>
                <a:cs typeface="+mn-cs"/>
              </a:rPr>
              <a:t> is 0, then no addition is</a:t>
            </a:r>
          </a:p>
          <a:p>
            <a:r>
              <a:rPr lang="en-US" sz="1200" kern="1200" baseline="0" dirty="0" smtClean="0">
                <a:solidFill>
                  <a:schemeClr val="tx1"/>
                </a:solidFill>
                <a:latin typeface="Times New Roman" pitchFamily="-110" charset="0"/>
                <a:ea typeface="+mn-ea"/>
                <a:cs typeface="+mn-cs"/>
              </a:rPr>
              <a:t>performed, just the shift. This process is repeated for each bit of the original multiplier.</a:t>
            </a:r>
          </a:p>
          <a:p>
            <a:r>
              <a:rPr lang="en-US" sz="1200" kern="1200" baseline="0" dirty="0" smtClean="0">
                <a:solidFill>
                  <a:schemeClr val="tx1"/>
                </a:solidFill>
                <a:latin typeface="Times New Roman" pitchFamily="-110" charset="0"/>
                <a:ea typeface="+mn-ea"/>
                <a:cs typeface="+mn-cs"/>
              </a:rPr>
              <a:t>The resulting 2</a:t>
            </a:r>
            <a:r>
              <a:rPr lang="en-US" sz="1200" i="1" kern="1200" baseline="0" dirty="0" smtClean="0">
                <a:solidFill>
                  <a:schemeClr val="tx1"/>
                </a:solidFill>
                <a:latin typeface="Times New Roman" pitchFamily="-110" charset="0"/>
                <a:ea typeface="+mn-ea"/>
                <a:cs typeface="+mn-cs"/>
              </a:rPr>
              <a:t>n-</a:t>
            </a:r>
            <a:r>
              <a:rPr lang="en-US" sz="1200" i="0" kern="1200" baseline="0" dirty="0" smtClean="0">
                <a:solidFill>
                  <a:schemeClr val="tx1"/>
                </a:solidFill>
                <a:latin typeface="Times New Roman" pitchFamily="-110" charset="0"/>
                <a:ea typeface="+mn-ea"/>
                <a:cs typeface="+mn-cs"/>
              </a:rPr>
              <a:t>bit product is contained in the A and Q registers. A flowchart</a:t>
            </a:r>
          </a:p>
          <a:p>
            <a:r>
              <a:rPr lang="en-US" sz="1200" kern="1200" baseline="0" dirty="0" smtClean="0">
                <a:solidFill>
                  <a:schemeClr val="tx1"/>
                </a:solidFill>
                <a:latin typeface="Times New Roman" pitchFamily="-110" charset="0"/>
                <a:ea typeface="+mn-ea"/>
                <a:cs typeface="+mn-cs"/>
              </a:rPr>
              <a:t>of the operation is shown in Figure 10.9, and an example is given in Figure 10.8b.</a:t>
            </a:r>
          </a:p>
          <a:p>
            <a:r>
              <a:rPr lang="en-US" sz="1200" kern="1200" baseline="0" dirty="0" smtClean="0">
                <a:solidFill>
                  <a:schemeClr val="tx1"/>
                </a:solidFill>
                <a:latin typeface="Times New Roman" pitchFamily="-110" charset="0"/>
                <a:ea typeface="+mn-ea"/>
                <a:cs typeface="+mn-cs"/>
              </a:rPr>
              <a:t>Note that on the second cycle, when the multiplier bit is 0, there is no add operation.</a:t>
            </a:r>
            <a:endParaRPr lang="en-GB"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Figure 10.10 recasts Figure 10.7 to make the generation of partial products by multiplication explicit.</a:t>
            </a:r>
          </a:p>
          <a:p>
            <a:r>
              <a:rPr lang="en-US" sz="1200" kern="1200" baseline="0" dirty="0" smtClean="0">
                <a:solidFill>
                  <a:schemeClr val="tx1"/>
                </a:solidFill>
                <a:latin typeface="Times New Roman" pitchFamily="-110" charset="0"/>
                <a:ea typeface="+mn-ea"/>
                <a:cs typeface="+mn-cs"/>
              </a:rPr>
              <a:t>The only difference in Figure 10.10 is that it recognizes that the partial products</a:t>
            </a:r>
          </a:p>
          <a:p>
            <a:r>
              <a:rPr lang="en-US" sz="1200" kern="1200" baseline="0" dirty="0" smtClean="0">
                <a:solidFill>
                  <a:schemeClr val="tx1"/>
                </a:solidFill>
                <a:latin typeface="Times New Roman" pitchFamily="-110" charset="0"/>
                <a:ea typeface="+mn-ea"/>
                <a:cs typeface="+mn-cs"/>
              </a:rPr>
              <a:t>should be viewed as 2</a:t>
            </a:r>
            <a:r>
              <a:rPr lang="en-US" sz="1200" i="1" kern="1200" baseline="0" dirty="0" smtClean="0">
                <a:solidFill>
                  <a:schemeClr val="tx1"/>
                </a:solidFill>
                <a:latin typeface="Times New Roman" pitchFamily="-110" charset="0"/>
                <a:ea typeface="+mn-ea"/>
                <a:cs typeface="+mn-cs"/>
              </a:rPr>
              <a:t>n-</a:t>
            </a:r>
            <a:r>
              <a:rPr lang="en-US" sz="1200" i="0" kern="1200" baseline="0" dirty="0" smtClean="0">
                <a:solidFill>
                  <a:schemeClr val="tx1"/>
                </a:solidFill>
                <a:latin typeface="Times New Roman" pitchFamily="-110" charset="0"/>
                <a:ea typeface="+mn-ea"/>
                <a:cs typeface="+mn-cs"/>
              </a:rPr>
              <a:t>bit numbers generated from the </a:t>
            </a:r>
            <a:r>
              <a:rPr lang="en-US" sz="1200" i="1" kern="1200" baseline="0" dirty="0" smtClean="0">
                <a:solidFill>
                  <a:schemeClr val="tx1"/>
                </a:solidFill>
                <a:latin typeface="Times New Roman" pitchFamily="-110" charset="0"/>
                <a:ea typeface="+mn-ea"/>
                <a:cs typeface="+mn-cs"/>
              </a:rPr>
              <a:t>n-</a:t>
            </a:r>
            <a:r>
              <a:rPr lang="en-US" sz="1200" i="0" kern="1200" baseline="0" dirty="0" smtClean="0">
                <a:solidFill>
                  <a:schemeClr val="tx1"/>
                </a:solidFill>
                <a:latin typeface="Times New Roman" pitchFamily="-110" charset="0"/>
                <a:ea typeface="+mn-ea"/>
                <a:cs typeface="+mn-cs"/>
              </a:rPr>
              <a:t>bit multiplicand.</a:t>
            </a:r>
          </a:p>
          <a:p>
            <a:endParaRPr lang="en-US" sz="1200" i="0"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Thus, as an unsigned integer, the 4-bit multiplicand 1011 is stored in an 8-bit</a:t>
            </a:r>
          </a:p>
          <a:p>
            <a:r>
              <a:rPr lang="en-US" sz="1200" b="0" i="0" u="none" strike="noStrike" kern="1200" baseline="0" dirty="0" smtClean="0">
                <a:solidFill>
                  <a:schemeClr val="tx1"/>
                </a:solidFill>
                <a:latin typeface="Times New Roman" pitchFamily="-110" charset="0"/>
                <a:ea typeface="+mn-ea"/>
                <a:cs typeface="+mn-cs"/>
              </a:rPr>
              <a:t>word as 00001011. Each partial product (other than that for 2</a:t>
            </a:r>
            <a:r>
              <a:rPr lang="en-US" sz="1200" b="0" i="0" u="none" strike="noStrike" kern="1200" baseline="30000" dirty="0" smtClean="0">
                <a:solidFill>
                  <a:schemeClr val="tx1"/>
                </a:solidFill>
                <a:latin typeface="Times New Roman" pitchFamily="-110" charset="0"/>
                <a:ea typeface="+mn-ea"/>
                <a:cs typeface="+mn-cs"/>
              </a:rPr>
              <a:t>0</a:t>
            </a:r>
            <a:r>
              <a:rPr lang="en-US" sz="1200" b="0" i="0" u="none" strike="noStrike" kern="1200" baseline="0" dirty="0" smtClean="0">
                <a:solidFill>
                  <a:schemeClr val="tx1"/>
                </a:solidFill>
                <a:latin typeface="Times New Roman" pitchFamily="-110" charset="0"/>
                <a:ea typeface="+mn-ea"/>
                <a:cs typeface="+mn-cs"/>
              </a:rPr>
              <a:t> ) consists of this number</a:t>
            </a:r>
          </a:p>
          <a:p>
            <a:r>
              <a:rPr lang="en-US" sz="1200" b="0" i="0" u="none" strike="noStrike" kern="1200" baseline="0" dirty="0" smtClean="0">
                <a:solidFill>
                  <a:schemeClr val="tx1"/>
                </a:solidFill>
                <a:latin typeface="Times New Roman" pitchFamily="-110" charset="0"/>
                <a:ea typeface="+mn-ea"/>
                <a:cs typeface="+mn-cs"/>
              </a:rPr>
              <a:t>shifted to the left, with the unoccupied positions on the right filled with zeros</a:t>
            </a:r>
          </a:p>
          <a:p>
            <a:r>
              <a:rPr lang="en-US" sz="1200" b="0" i="0" u="none" strike="noStrike" kern="1200" baseline="0" dirty="0" smtClean="0">
                <a:solidFill>
                  <a:schemeClr val="tx1"/>
                </a:solidFill>
                <a:latin typeface="Times New Roman" pitchFamily="-110" charset="0"/>
                <a:ea typeface="+mn-ea"/>
                <a:cs typeface="+mn-cs"/>
              </a:rPr>
              <a:t>(e.g., a shift to the left of two places yields 00101100).</a:t>
            </a:r>
            <a:endParaRPr lang="en-US" i="0"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24</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Now we can demonstrate that straightforward multiplication will not work if</a:t>
            </a:r>
          </a:p>
          <a:p>
            <a:r>
              <a:rPr lang="en-US" sz="1200" kern="1200" baseline="0" dirty="0" smtClean="0">
                <a:solidFill>
                  <a:schemeClr val="tx1"/>
                </a:solidFill>
                <a:latin typeface="Times New Roman" pitchFamily="-110" charset="0"/>
                <a:ea typeface="+mn-ea"/>
                <a:cs typeface="+mn-cs"/>
              </a:rPr>
              <a:t>the multiplicand is negative. The problem is that each contribution of the negative</a:t>
            </a:r>
          </a:p>
          <a:p>
            <a:r>
              <a:rPr lang="en-US" sz="1200" kern="1200" baseline="0" dirty="0" smtClean="0">
                <a:solidFill>
                  <a:schemeClr val="tx1"/>
                </a:solidFill>
                <a:latin typeface="Times New Roman" pitchFamily="-110" charset="0"/>
                <a:ea typeface="+mn-ea"/>
                <a:cs typeface="+mn-cs"/>
              </a:rPr>
              <a:t>multiplicand as a partial product must be a negative number on a 2</a:t>
            </a:r>
            <a:r>
              <a:rPr lang="en-US" sz="1200" i="1" kern="1200" baseline="0" dirty="0" smtClean="0">
                <a:solidFill>
                  <a:schemeClr val="tx1"/>
                </a:solidFill>
                <a:latin typeface="Times New Roman" pitchFamily="-110" charset="0"/>
                <a:ea typeface="+mn-ea"/>
                <a:cs typeface="+mn-cs"/>
              </a:rPr>
              <a:t>n</a:t>
            </a:r>
            <a:r>
              <a:rPr lang="en-US" sz="1200" i="0" kern="1200" baseline="0" dirty="0" smtClean="0">
                <a:solidFill>
                  <a:schemeClr val="tx1"/>
                </a:solidFill>
                <a:latin typeface="Times New Roman" pitchFamily="-110" charset="0"/>
                <a:ea typeface="+mn-ea"/>
                <a:cs typeface="+mn-cs"/>
              </a:rPr>
              <a:t>-bit field; the sign</a:t>
            </a:r>
          </a:p>
          <a:p>
            <a:r>
              <a:rPr lang="en-US" sz="1200" kern="1200" baseline="0" dirty="0" smtClean="0">
                <a:solidFill>
                  <a:schemeClr val="tx1"/>
                </a:solidFill>
                <a:latin typeface="Times New Roman" pitchFamily="-110" charset="0"/>
                <a:ea typeface="+mn-ea"/>
                <a:cs typeface="+mn-cs"/>
              </a:rPr>
              <a:t>bits of the partial products must line up. This is demonstrated in Figure 10.11, which</a:t>
            </a:r>
          </a:p>
          <a:p>
            <a:r>
              <a:rPr lang="en-US" sz="1200" kern="1200" baseline="0" dirty="0" smtClean="0">
                <a:solidFill>
                  <a:schemeClr val="tx1"/>
                </a:solidFill>
                <a:latin typeface="Times New Roman" pitchFamily="-110" charset="0"/>
                <a:ea typeface="+mn-ea"/>
                <a:cs typeface="+mn-cs"/>
              </a:rPr>
              <a:t>shows that multiplication of 1001 by 0011. If these are treated as unsigned integers,</a:t>
            </a:r>
          </a:p>
          <a:p>
            <a:r>
              <a:rPr lang="en-US" sz="1200" kern="1200" baseline="0" dirty="0" smtClean="0">
                <a:solidFill>
                  <a:schemeClr val="tx1"/>
                </a:solidFill>
                <a:latin typeface="Times New Roman" pitchFamily="-110" charset="0"/>
                <a:ea typeface="+mn-ea"/>
                <a:cs typeface="+mn-cs"/>
              </a:rPr>
              <a:t>the multiplication of 9 * 3 = 27 proceeds simply. However, if 1001 is interpreted</a:t>
            </a:r>
          </a:p>
          <a:p>
            <a:r>
              <a:rPr lang="en-US" sz="1200" kern="1200" baseline="0" dirty="0" smtClean="0">
                <a:solidFill>
                  <a:schemeClr val="tx1"/>
                </a:solidFill>
                <a:latin typeface="Times New Roman" pitchFamily="-110" charset="0"/>
                <a:ea typeface="+mn-ea"/>
                <a:cs typeface="+mn-cs"/>
              </a:rPr>
              <a:t>as the twos complement value -7, then each partial product must be a negative</a:t>
            </a:r>
          </a:p>
          <a:p>
            <a:r>
              <a:rPr lang="en-US" sz="1200" kern="1200" baseline="0" dirty="0" smtClean="0">
                <a:solidFill>
                  <a:schemeClr val="tx1"/>
                </a:solidFill>
                <a:latin typeface="Times New Roman" pitchFamily="-110" charset="0"/>
                <a:ea typeface="+mn-ea"/>
                <a:cs typeface="+mn-cs"/>
              </a:rPr>
              <a:t>twos complement number of 2</a:t>
            </a:r>
            <a:r>
              <a:rPr lang="en-US" sz="1200" i="1" kern="1200" baseline="0" dirty="0" smtClean="0">
                <a:solidFill>
                  <a:schemeClr val="tx1"/>
                </a:solidFill>
                <a:latin typeface="Times New Roman" pitchFamily="-110" charset="0"/>
                <a:ea typeface="+mn-ea"/>
                <a:cs typeface="+mn-cs"/>
              </a:rPr>
              <a:t>n (8) </a:t>
            </a:r>
            <a:r>
              <a:rPr lang="en-US" sz="1200" i="0" kern="1200" baseline="0" dirty="0" smtClean="0">
                <a:solidFill>
                  <a:schemeClr val="tx1"/>
                </a:solidFill>
                <a:latin typeface="Times New Roman" pitchFamily="-110" charset="0"/>
                <a:ea typeface="+mn-ea"/>
                <a:cs typeface="+mn-cs"/>
              </a:rPr>
              <a:t>bits, as shown in Figure 10.11b. Note that this is</a:t>
            </a:r>
          </a:p>
          <a:p>
            <a:r>
              <a:rPr lang="en-US" sz="1200" kern="1200" baseline="0" dirty="0" smtClean="0">
                <a:solidFill>
                  <a:schemeClr val="tx1"/>
                </a:solidFill>
                <a:latin typeface="Times New Roman" pitchFamily="-110" charset="0"/>
                <a:ea typeface="+mn-ea"/>
                <a:cs typeface="+mn-cs"/>
              </a:rPr>
              <a:t>accomplished by padding out each partial product to the left with binary 1s.</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25</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BBEAF7-98B9-424D-8C84-5485C427F3FF}" type="slidenum">
              <a:rPr lang="en-US"/>
              <a:pPr/>
              <a:t>26</a:t>
            </a:fld>
            <a:endParaRPr lang="en-US" dirty="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Times New Roman" pitchFamily="-110" charset="0"/>
                <a:ea typeface="+mn-ea"/>
                <a:cs typeface="+mn-cs"/>
              </a:rPr>
              <a:t>There are a number of ways out of this dilemma. One would be to convert</a:t>
            </a:r>
          </a:p>
          <a:p>
            <a:r>
              <a:rPr lang="en-US" sz="1200" b="0" i="0" u="none" strike="noStrike" kern="1200" baseline="0" dirty="0" smtClean="0">
                <a:solidFill>
                  <a:schemeClr val="tx1"/>
                </a:solidFill>
                <a:latin typeface="Times New Roman" pitchFamily="-110" charset="0"/>
                <a:ea typeface="+mn-ea"/>
                <a:cs typeface="+mn-cs"/>
              </a:rPr>
              <a:t>both multiplier and multiplicand to positive numbers, perform the multiplication,</a:t>
            </a:r>
          </a:p>
          <a:p>
            <a:r>
              <a:rPr lang="en-US" sz="1200" b="0" i="0" u="none" strike="noStrike" kern="1200" baseline="0" dirty="0" smtClean="0">
                <a:solidFill>
                  <a:schemeClr val="tx1"/>
                </a:solidFill>
                <a:latin typeface="Times New Roman" pitchFamily="-110" charset="0"/>
                <a:ea typeface="+mn-ea"/>
                <a:cs typeface="+mn-cs"/>
              </a:rPr>
              <a:t>and then take the twos complement of the result if and only if the sign of the two</a:t>
            </a:r>
          </a:p>
          <a:p>
            <a:r>
              <a:rPr lang="en-US" sz="1200" b="0" i="0" u="none" strike="noStrike" kern="1200" baseline="0" dirty="0" smtClean="0">
                <a:solidFill>
                  <a:schemeClr val="tx1"/>
                </a:solidFill>
                <a:latin typeface="Times New Roman" pitchFamily="-110" charset="0"/>
                <a:ea typeface="+mn-ea"/>
                <a:cs typeface="+mn-cs"/>
              </a:rPr>
              <a:t>original numbers differed. Implementers have preferred to use techniques that</a:t>
            </a:r>
          </a:p>
          <a:p>
            <a:r>
              <a:rPr lang="en-US" sz="1200" b="0" i="0" u="none" strike="noStrike" kern="1200" baseline="0" dirty="0" smtClean="0">
                <a:solidFill>
                  <a:schemeClr val="tx1"/>
                </a:solidFill>
                <a:latin typeface="Times New Roman" pitchFamily="-110" charset="0"/>
                <a:ea typeface="+mn-ea"/>
                <a:cs typeface="+mn-cs"/>
              </a:rPr>
              <a:t>do not require this final transformation step. One of the most common of these is</a:t>
            </a:r>
          </a:p>
          <a:p>
            <a:r>
              <a:rPr lang="en-US" sz="1200" b="0" i="0" u="none" strike="noStrike" kern="1200" baseline="0" dirty="0" smtClean="0">
                <a:solidFill>
                  <a:schemeClr val="tx1"/>
                </a:solidFill>
                <a:latin typeface="Times New Roman" pitchFamily="-110" charset="0"/>
                <a:ea typeface="+mn-ea"/>
                <a:cs typeface="+mn-cs"/>
              </a:rPr>
              <a:t>Booth’s algorithm [BOOT51]. This algorithm also has the benefit of speeding up</a:t>
            </a:r>
          </a:p>
          <a:p>
            <a:r>
              <a:rPr lang="en-US" sz="1200" b="0" i="0" u="none" strike="noStrike" kern="1200" baseline="0" dirty="0" smtClean="0">
                <a:solidFill>
                  <a:schemeClr val="tx1"/>
                </a:solidFill>
                <a:latin typeface="Times New Roman" pitchFamily="-110" charset="0"/>
                <a:ea typeface="+mn-ea"/>
                <a:cs typeface="+mn-cs"/>
              </a:rPr>
              <a:t>the multiplication process, relative to a more straightforward approach.</a:t>
            </a:r>
            <a:endParaRPr lang="en-US" sz="1200" kern="1200" baseline="0" dirty="0" smtClean="0">
              <a:solidFill>
                <a:schemeClr val="tx1"/>
              </a:solidFill>
              <a:latin typeface="Times New Roman" pitchFamily="-110" charset="0"/>
              <a:ea typeface="+mn-ea"/>
              <a:cs typeface="+mn-cs"/>
            </a:endParaRP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Booth’s algorithm is depicted in Figure 10.12 and can be described as follows.</a:t>
            </a:r>
          </a:p>
          <a:p>
            <a:r>
              <a:rPr lang="en-US" sz="1200" kern="1200" baseline="0" dirty="0" smtClean="0">
                <a:solidFill>
                  <a:schemeClr val="tx1"/>
                </a:solidFill>
                <a:latin typeface="Times New Roman" pitchFamily="-110" charset="0"/>
                <a:ea typeface="+mn-ea"/>
                <a:cs typeface="+mn-cs"/>
              </a:rPr>
              <a:t>As before, the multiplier and multiplicand are placed in the Q and M registers,</a:t>
            </a:r>
          </a:p>
          <a:p>
            <a:r>
              <a:rPr lang="en-US" sz="1200" kern="1200" baseline="0" dirty="0" smtClean="0">
                <a:solidFill>
                  <a:schemeClr val="tx1"/>
                </a:solidFill>
                <a:latin typeface="Times New Roman" pitchFamily="-110" charset="0"/>
                <a:ea typeface="+mn-ea"/>
                <a:cs typeface="+mn-cs"/>
              </a:rPr>
              <a:t>respectively. There is also a 1-bit register placed logically to the right of the least</a:t>
            </a:r>
          </a:p>
          <a:p>
            <a:r>
              <a:rPr lang="en-US" sz="1200" kern="1200" baseline="0" dirty="0" smtClean="0">
                <a:solidFill>
                  <a:schemeClr val="tx1"/>
                </a:solidFill>
                <a:latin typeface="Times New Roman" pitchFamily="-110" charset="0"/>
                <a:ea typeface="+mn-ea"/>
                <a:cs typeface="+mn-cs"/>
              </a:rPr>
              <a:t>significant bit (Q</a:t>
            </a:r>
            <a:r>
              <a:rPr lang="en-US" sz="1200" kern="1200" baseline="-25000" dirty="0" smtClean="0">
                <a:solidFill>
                  <a:schemeClr val="tx1"/>
                </a:solidFill>
                <a:latin typeface="Times New Roman" pitchFamily="-110" charset="0"/>
                <a:ea typeface="+mn-ea"/>
                <a:cs typeface="+mn-cs"/>
              </a:rPr>
              <a:t>0</a:t>
            </a:r>
            <a:r>
              <a:rPr lang="en-US" sz="1200" kern="1200" baseline="0" dirty="0" smtClean="0">
                <a:solidFill>
                  <a:schemeClr val="tx1"/>
                </a:solidFill>
                <a:latin typeface="Times New Roman" pitchFamily="-110" charset="0"/>
                <a:ea typeface="+mn-ea"/>
                <a:cs typeface="+mn-cs"/>
              </a:rPr>
              <a:t>) of the Q register and </a:t>
            </a:r>
            <a:r>
              <a:rPr lang="en-US" sz="8000" kern="1200" baseline="0" dirty="0" smtClean="0">
                <a:solidFill>
                  <a:schemeClr val="tx1"/>
                </a:solidFill>
                <a:latin typeface="Times New Roman" pitchFamily="-110" charset="0"/>
                <a:ea typeface="+mn-ea"/>
                <a:cs typeface="+mn-cs"/>
              </a:rPr>
              <a:t>designated Q</a:t>
            </a:r>
            <a:r>
              <a:rPr lang="en-US" sz="8000" kern="1200" baseline="-25000" dirty="0" smtClean="0">
                <a:solidFill>
                  <a:schemeClr val="tx1"/>
                </a:solidFill>
                <a:latin typeface="Times New Roman" pitchFamily="-110" charset="0"/>
                <a:ea typeface="+mn-ea"/>
                <a:cs typeface="+mn-cs"/>
              </a:rPr>
              <a:t>-1</a:t>
            </a:r>
            <a:r>
              <a:rPr lang="en-US" sz="8000" kern="1200" baseline="0" dirty="0" smtClean="0">
                <a:solidFill>
                  <a:schemeClr val="tx1"/>
                </a:solidFill>
                <a:latin typeface="Times New Roman" pitchFamily="-110" charset="0"/>
                <a:ea typeface="+mn-ea"/>
                <a:cs typeface="+mn-cs"/>
              </a:rPr>
              <a:t> its use is explained </a:t>
            </a:r>
            <a:r>
              <a:rPr lang="en-US" sz="1200" kern="1200" baseline="0" dirty="0" smtClean="0">
                <a:solidFill>
                  <a:schemeClr val="tx1"/>
                </a:solidFill>
                <a:latin typeface="Times New Roman" pitchFamily="-110" charset="0"/>
                <a:ea typeface="+mn-ea"/>
                <a:cs typeface="+mn-cs"/>
              </a:rPr>
              <a:t>shortly.</a:t>
            </a:r>
          </a:p>
          <a:p>
            <a:r>
              <a:rPr lang="en-US" sz="1200" kern="1200" baseline="0" dirty="0" smtClean="0">
                <a:solidFill>
                  <a:schemeClr val="tx1"/>
                </a:solidFill>
                <a:latin typeface="Times New Roman" pitchFamily="-110" charset="0"/>
                <a:ea typeface="+mn-ea"/>
                <a:cs typeface="+mn-cs"/>
              </a:rPr>
              <a:t>The results of the multiplication will appear in the A and Q registers. A and Q</a:t>
            </a:r>
            <a:r>
              <a:rPr lang="en-US" sz="1200" kern="1200" baseline="-25000" dirty="0" smtClean="0">
                <a:solidFill>
                  <a:schemeClr val="tx1"/>
                </a:solidFill>
                <a:latin typeface="Times New Roman" pitchFamily="-110" charset="0"/>
                <a:ea typeface="+mn-ea"/>
                <a:cs typeface="+mn-cs"/>
              </a:rPr>
              <a:t>-1</a:t>
            </a:r>
          </a:p>
          <a:p>
            <a:r>
              <a:rPr lang="en-US" sz="1200" kern="1200" baseline="0" dirty="0" smtClean="0">
                <a:solidFill>
                  <a:schemeClr val="tx1"/>
                </a:solidFill>
                <a:latin typeface="Times New Roman" pitchFamily="-110" charset="0"/>
                <a:ea typeface="+mn-ea"/>
                <a:cs typeface="+mn-cs"/>
              </a:rPr>
              <a:t>are initialized to 0. As before, control logic scans the bits of the multiplier one at a</a:t>
            </a:r>
          </a:p>
          <a:p>
            <a:r>
              <a:rPr lang="en-US" sz="1200" kern="1200" baseline="0" dirty="0" smtClean="0">
                <a:solidFill>
                  <a:schemeClr val="tx1"/>
                </a:solidFill>
                <a:latin typeface="Times New Roman" pitchFamily="-110" charset="0"/>
                <a:ea typeface="+mn-ea"/>
                <a:cs typeface="+mn-cs"/>
              </a:rPr>
              <a:t>time. Now, as each bit is examined, the bit to its right is also examined. If the two</a:t>
            </a:r>
          </a:p>
          <a:p>
            <a:r>
              <a:rPr lang="en-US" sz="1200" kern="1200" baseline="0" dirty="0" smtClean="0">
                <a:solidFill>
                  <a:schemeClr val="tx1"/>
                </a:solidFill>
                <a:latin typeface="Times New Roman" pitchFamily="-110" charset="0"/>
                <a:ea typeface="+mn-ea"/>
                <a:cs typeface="+mn-cs"/>
              </a:rPr>
              <a:t>bits are the same (1–1 or 0–0), then all of the bits of the A, Q, and Q</a:t>
            </a:r>
            <a:r>
              <a:rPr lang="en-US" sz="1200" kern="1200" baseline="-25000" dirty="0" smtClean="0">
                <a:solidFill>
                  <a:schemeClr val="tx1"/>
                </a:solidFill>
                <a:latin typeface="Times New Roman" pitchFamily="-110" charset="0"/>
                <a:ea typeface="+mn-ea"/>
                <a:cs typeface="+mn-cs"/>
              </a:rPr>
              <a:t>-1 </a:t>
            </a:r>
            <a:r>
              <a:rPr lang="en-US" sz="1200" kern="1200" baseline="0" dirty="0" smtClean="0">
                <a:solidFill>
                  <a:schemeClr val="tx1"/>
                </a:solidFill>
                <a:latin typeface="Times New Roman" pitchFamily="-110" charset="0"/>
                <a:ea typeface="+mn-ea"/>
                <a:cs typeface="+mn-cs"/>
              </a:rPr>
              <a:t>registers are</a:t>
            </a:r>
          </a:p>
          <a:p>
            <a:r>
              <a:rPr lang="en-US" sz="1200" kern="1200" baseline="0" dirty="0" smtClean="0">
                <a:solidFill>
                  <a:schemeClr val="tx1"/>
                </a:solidFill>
                <a:latin typeface="Times New Roman" pitchFamily="-110" charset="0"/>
                <a:ea typeface="+mn-ea"/>
                <a:cs typeface="+mn-cs"/>
              </a:rPr>
              <a:t>shifted to the right 1 bit. If the two bits differ, then the multiplicand is added to or</a:t>
            </a:r>
          </a:p>
          <a:p>
            <a:r>
              <a:rPr lang="en-US" sz="1200" kern="1200" baseline="0" dirty="0" smtClean="0">
                <a:solidFill>
                  <a:schemeClr val="tx1"/>
                </a:solidFill>
                <a:latin typeface="Times New Roman" pitchFamily="-110" charset="0"/>
                <a:ea typeface="+mn-ea"/>
                <a:cs typeface="+mn-cs"/>
              </a:rPr>
              <a:t>subtracted from the A register, depending on whether the two bits are 0–1 or 1–0.</a:t>
            </a:r>
          </a:p>
          <a:p>
            <a:r>
              <a:rPr lang="en-US" sz="1200" kern="1200" baseline="0" dirty="0" smtClean="0">
                <a:solidFill>
                  <a:schemeClr val="tx1"/>
                </a:solidFill>
                <a:latin typeface="Times New Roman" pitchFamily="-110" charset="0"/>
                <a:ea typeface="+mn-ea"/>
                <a:cs typeface="+mn-cs"/>
              </a:rPr>
              <a:t>Following the addition or subtraction, the right shift occurs. In either case, the right</a:t>
            </a:r>
          </a:p>
          <a:p>
            <a:r>
              <a:rPr lang="en-US" sz="1200" kern="1200" baseline="0" dirty="0" smtClean="0">
                <a:solidFill>
                  <a:schemeClr val="tx1"/>
                </a:solidFill>
                <a:latin typeface="Times New Roman" pitchFamily="-110" charset="0"/>
                <a:ea typeface="+mn-ea"/>
                <a:cs typeface="+mn-cs"/>
              </a:rPr>
              <a:t>shift is such that the leftmost bit of A, namely</a:t>
            </a:r>
            <a:r>
              <a:rPr lang="en-US" sz="1200" i="1" kern="1200" baseline="0" dirty="0" smtClean="0">
                <a:solidFill>
                  <a:schemeClr val="tx1"/>
                </a:solidFill>
                <a:latin typeface="Times New Roman" pitchFamily="-110" charset="0"/>
                <a:ea typeface="+mn-ea"/>
                <a:cs typeface="+mn-cs"/>
              </a:rPr>
              <a:t>,</a:t>
            </a:r>
            <a:r>
              <a:rPr lang="en-US" sz="1200" kern="1200" baseline="0" dirty="0" smtClean="0">
                <a:solidFill>
                  <a:schemeClr val="tx1"/>
                </a:solidFill>
                <a:latin typeface="Times New Roman" pitchFamily="-110" charset="0"/>
                <a:ea typeface="+mn-ea"/>
                <a:cs typeface="+mn-cs"/>
              </a:rPr>
              <a:t> A</a:t>
            </a:r>
            <a:r>
              <a:rPr lang="en-US" sz="1200" i="1" kern="1200" baseline="-25000" dirty="0" smtClean="0">
                <a:solidFill>
                  <a:schemeClr val="tx1"/>
                </a:solidFill>
                <a:latin typeface="Times New Roman" pitchFamily="-110" charset="0"/>
                <a:ea typeface="+mn-ea"/>
                <a:cs typeface="+mn-cs"/>
              </a:rPr>
              <a:t>n-1 </a:t>
            </a:r>
            <a:r>
              <a:rPr lang="en-US" sz="1200" i="1" kern="1200" baseline="0" dirty="0" smtClean="0">
                <a:solidFill>
                  <a:schemeClr val="tx1"/>
                </a:solidFill>
                <a:latin typeface="Times New Roman" pitchFamily="-110" charset="0"/>
                <a:ea typeface="+mn-ea"/>
                <a:cs typeface="+mn-cs"/>
              </a:rPr>
              <a:t>not only is shifted into A</a:t>
            </a:r>
            <a:r>
              <a:rPr lang="en-US" sz="1200" i="1" kern="1200" baseline="-25000" dirty="0" smtClean="0">
                <a:solidFill>
                  <a:schemeClr val="tx1"/>
                </a:solidFill>
                <a:latin typeface="Times New Roman" pitchFamily="-110" charset="0"/>
                <a:ea typeface="+mn-ea"/>
                <a:cs typeface="+mn-cs"/>
              </a:rPr>
              <a:t>n-2</a:t>
            </a:r>
            <a:r>
              <a:rPr lang="en-US" sz="1200" i="1" kern="1200" baseline="0" dirty="0" smtClean="0">
                <a:solidFill>
                  <a:schemeClr val="tx1"/>
                </a:solidFill>
                <a:latin typeface="Times New Roman" pitchFamily="-110" charset="0"/>
                <a:ea typeface="+mn-ea"/>
                <a:cs typeface="+mn-cs"/>
              </a:rPr>
              <a:t>,</a:t>
            </a:r>
          </a:p>
          <a:p>
            <a:r>
              <a:rPr lang="en-US" sz="1200" kern="1200" baseline="0" dirty="0" smtClean="0">
                <a:solidFill>
                  <a:schemeClr val="tx1"/>
                </a:solidFill>
                <a:latin typeface="Times New Roman" pitchFamily="-110" charset="0"/>
                <a:ea typeface="+mn-ea"/>
                <a:cs typeface="+mn-cs"/>
              </a:rPr>
              <a:t>but also remains in A</a:t>
            </a:r>
            <a:r>
              <a:rPr lang="en-US" sz="1200" i="1" kern="1200" baseline="-25000" dirty="0" smtClean="0">
                <a:solidFill>
                  <a:schemeClr val="tx1"/>
                </a:solidFill>
                <a:latin typeface="Times New Roman" pitchFamily="-110" charset="0"/>
                <a:ea typeface="+mn-ea"/>
                <a:cs typeface="+mn-cs"/>
              </a:rPr>
              <a:t>n-1</a:t>
            </a:r>
            <a:r>
              <a:rPr lang="en-US" sz="1200" i="1" kern="1200" baseline="0" dirty="0" smtClean="0">
                <a:solidFill>
                  <a:schemeClr val="tx1"/>
                </a:solidFill>
                <a:latin typeface="Times New Roman" pitchFamily="-110" charset="0"/>
                <a:ea typeface="+mn-ea"/>
                <a:cs typeface="+mn-cs"/>
              </a:rPr>
              <a:t>. </a:t>
            </a:r>
            <a:r>
              <a:rPr lang="en-US" sz="1200" i="0" kern="1200" baseline="0" dirty="0" smtClean="0">
                <a:solidFill>
                  <a:schemeClr val="tx1"/>
                </a:solidFill>
                <a:latin typeface="Times New Roman" pitchFamily="-110" charset="0"/>
                <a:ea typeface="+mn-ea"/>
                <a:cs typeface="+mn-cs"/>
              </a:rPr>
              <a:t>This is required to preserve the sign of the number in A</a:t>
            </a:r>
          </a:p>
          <a:p>
            <a:r>
              <a:rPr lang="en-US" sz="1200" kern="1200" baseline="0" dirty="0" smtClean="0">
                <a:solidFill>
                  <a:schemeClr val="tx1"/>
                </a:solidFill>
                <a:latin typeface="Times New Roman" pitchFamily="-110" charset="0"/>
                <a:ea typeface="+mn-ea"/>
                <a:cs typeface="+mn-cs"/>
              </a:rPr>
              <a:t>and Q. It is known as an </a:t>
            </a:r>
            <a:r>
              <a:rPr lang="en-US" sz="1200" b="1" kern="1200" baseline="0" dirty="0" smtClean="0">
                <a:solidFill>
                  <a:schemeClr val="tx1"/>
                </a:solidFill>
                <a:latin typeface="Times New Roman" pitchFamily="-110" charset="0"/>
                <a:ea typeface="+mn-ea"/>
                <a:cs typeface="+mn-cs"/>
              </a:rPr>
              <a:t>arithmetic shift, </a:t>
            </a:r>
            <a:r>
              <a:rPr lang="en-US" sz="1200" b="0" kern="1200" baseline="0" dirty="0" smtClean="0">
                <a:solidFill>
                  <a:schemeClr val="tx1"/>
                </a:solidFill>
                <a:latin typeface="Times New Roman" pitchFamily="-110" charset="0"/>
                <a:ea typeface="+mn-ea"/>
                <a:cs typeface="+mn-cs"/>
              </a:rPr>
              <a:t>because it preserves the sign bit.</a:t>
            </a:r>
            <a:endParaRPr lang="en-GB" b="0"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Figure 10.13 shows the sequence of events in Booth’s algorithm for the multiplication</a:t>
            </a:r>
          </a:p>
          <a:p>
            <a:r>
              <a:rPr lang="en-US" sz="1200" kern="1200" baseline="0" dirty="0" smtClean="0">
                <a:solidFill>
                  <a:schemeClr val="tx1"/>
                </a:solidFill>
                <a:latin typeface="Times New Roman" pitchFamily="-110" charset="0"/>
                <a:ea typeface="+mn-ea"/>
                <a:cs typeface="+mn-cs"/>
              </a:rPr>
              <a:t>of 7 by 3.</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27</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E5418E-B15E-814F-B2BF-1CA92F30A7EA}" type="slidenum">
              <a:rPr lang="en-US"/>
              <a:pPr/>
              <a:t>28</a:t>
            </a:fld>
            <a:endParaRPr lang="en-US" dirty="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More compactly, the same operation is depicted in Figure 10.14a.</a:t>
            </a:r>
          </a:p>
          <a:p>
            <a:r>
              <a:rPr lang="en-US" sz="1200" kern="1200" baseline="0" dirty="0" smtClean="0">
                <a:solidFill>
                  <a:schemeClr val="tx1"/>
                </a:solidFill>
                <a:latin typeface="Times New Roman" pitchFamily="-110" charset="0"/>
                <a:ea typeface="+mn-ea"/>
                <a:cs typeface="+mn-cs"/>
              </a:rPr>
              <a:t>The rest of Figure 10.14 gives other examples of the algorithm. As can be seen, it</a:t>
            </a:r>
          </a:p>
          <a:p>
            <a:r>
              <a:rPr lang="en-US" sz="1200" kern="1200" baseline="0" dirty="0" smtClean="0">
                <a:solidFill>
                  <a:schemeClr val="tx1"/>
                </a:solidFill>
                <a:latin typeface="Times New Roman" pitchFamily="-110" charset="0"/>
                <a:ea typeface="+mn-ea"/>
                <a:cs typeface="+mn-cs"/>
              </a:rPr>
              <a:t>works with any combination of positive and negative numbers. Note also the efficiency</a:t>
            </a:r>
          </a:p>
          <a:p>
            <a:r>
              <a:rPr lang="en-US" sz="1200" kern="1200" baseline="0" dirty="0" smtClean="0">
                <a:solidFill>
                  <a:schemeClr val="tx1"/>
                </a:solidFill>
                <a:latin typeface="Times New Roman" pitchFamily="-110" charset="0"/>
                <a:ea typeface="+mn-ea"/>
                <a:cs typeface="+mn-cs"/>
              </a:rPr>
              <a:t>of the algorithm. Blocks of 1s or 0s are skipped over, with an average of only</a:t>
            </a:r>
          </a:p>
          <a:p>
            <a:r>
              <a:rPr lang="en-US" sz="1200" kern="1200" baseline="0" dirty="0" smtClean="0">
                <a:solidFill>
                  <a:schemeClr val="tx1"/>
                </a:solidFill>
                <a:latin typeface="Times New Roman" pitchFamily="-110" charset="0"/>
                <a:ea typeface="+mn-ea"/>
                <a:cs typeface="+mn-cs"/>
              </a:rPr>
              <a:t>one addition or subtraction per block.</a:t>
            </a:r>
            <a:endParaRPr lang="en-GB"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ECDA33-A84D-B442-90D7-954600C6F1E4}" type="slidenum">
              <a:rPr lang="en-US"/>
              <a:pPr/>
              <a:t>29</a:t>
            </a:fld>
            <a:endParaRPr lang="en-US" dirty="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Division is somewhat more complex than multiplication but is based on the same</a:t>
            </a:r>
          </a:p>
          <a:p>
            <a:r>
              <a:rPr lang="en-US" sz="1200" kern="1200" baseline="0" dirty="0" smtClean="0">
                <a:solidFill>
                  <a:schemeClr val="tx1"/>
                </a:solidFill>
                <a:latin typeface="Times New Roman" pitchFamily="-110" charset="0"/>
                <a:ea typeface="+mn-ea"/>
                <a:cs typeface="+mn-cs"/>
              </a:rPr>
              <a:t>general principles. As before, the basis for the algorithm is the paper-and-pencil</a:t>
            </a:r>
          </a:p>
          <a:p>
            <a:r>
              <a:rPr lang="en-US" sz="1200" kern="1200" baseline="0" dirty="0" smtClean="0">
                <a:solidFill>
                  <a:schemeClr val="tx1"/>
                </a:solidFill>
                <a:latin typeface="Times New Roman" pitchFamily="-110" charset="0"/>
                <a:ea typeface="+mn-ea"/>
                <a:cs typeface="+mn-cs"/>
              </a:rPr>
              <a:t>approach, and the operation involves repetitive shifting and addition or subtraction.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Figure 10.15 shows an example of the long division of unsigned binary integers.</a:t>
            </a:r>
          </a:p>
          <a:p>
            <a:r>
              <a:rPr lang="en-US" sz="1200" kern="1200" baseline="0" dirty="0" smtClean="0">
                <a:solidFill>
                  <a:schemeClr val="tx1"/>
                </a:solidFill>
                <a:latin typeface="Times New Roman" pitchFamily="-110" charset="0"/>
                <a:ea typeface="+mn-ea"/>
                <a:cs typeface="+mn-cs"/>
              </a:rPr>
              <a:t>It is instructive to describe the process in detail. First, the bits of the dividend</a:t>
            </a:r>
          </a:p>
          <a:p>
            <a:r>
              <a:rPr lang="en-US" sz="1200" kern="1200" baseline="0" dirty="0" smtClean="0">
                <a:solidFill>
                  <a:schemeClr val="tx1"/>
                </a:solidFill>
                <a:latin typeface="Times New Roman" pitchFamily="-110" charset="0"/>
                <a:ea typeface="+mn-ea"/>
                <a:cs typeface="+mn-cs"/>
              </a:rPr>
              <a:t>are examined from left to right, until the set of bits examined represents a number</a:t>
            </a:r>
          </a:p>
          <a:p>
            <a:r>
              <a:rPr lang="en-US" sz="1200" kern="1200" baseline="0" dirty="0" smtClean="0">
                <a:solidFill>
                  <a:schemeClr val="tx1"/>
                </a:solidFill>
                <a:latin typeface="Times New Roman" pitchFamily="-110" charset="0"/>
                <a:ea typeface="+mn-ea"/>
                <a:cs typeface="+mn-cs"/>
              </a:rPr>
              <a:t>greater than or equal to the divisor; this is referred to as the divisor being able to</a:t>
            </a:r>
          </a:p>
          <a:p>
            <a:r>
              <a:rPr lang="en-US" sz="1200" kern="1200" baseline="0" dirty="0" smtClean="0">
                <a:solidFill>
                  <a:schemeClr val="tx1"/>
                </a:solidFill>
                <a:latin typeface="Times New Roman" pitchFamily="-110" charset="0"/>
                <a:ea typeface="+mn-ea"/>
                <a:cs typeface="+mn-cs"/>
              </a:rPr>
              <a:t>divide the number. Until this event occurs, 0s are placed in the quotient from left</a:t>
            </a:r>
          </a:p>
          <a:p>
            <a:r>
              <a:rPr lang="en-US" sz="1200" kern="1200" baseline="0" dirty="0" smtClean="0">
                <a:solidFill>
                  <a:schemeClr val="tx1"/>
                </a:solidFill>
                <a:latin typeface="Times New Roman" pitchFamily="-110" charset="0"/>
                <a:ea typeface="+mn-ea"/>
                <a:cs typeface="+mn-cs"/>
              </a:rPr>
              <a:t>to right. When the event occurs, a 1 is placed in the quotient and the divisor is subtracted</a:t>
            </a:r>
          </a:p>
          <a:p>
            <a:r>
              <a:rPr lang="en-US" sz="1200" kern="1200" baseline="0" dirty="0" smtClean="0">
                <a:solidFill>
                  <a:schemeClr val="tx1"/>
                </a:solidFill>
                <a:latin typeface="Times New Roman" pitchFamily="-110" charset="0"/>
                <a:ea typeface="+mn-ea"/>
                <a:cs typeface="+mn-cs"/>
              </a:rPr>
              <a:t>from the partial dividend. The result is referred to as a </a:t>
            </a:r>
            <a:r>
              <a:rPr lang="en-US" sz="1200" i="1" kern="1200" baseline="0" dirty="0" smtClean="0">
                <a:solidFill>
                  <a:schemeClr val="tx1"/>
                </a:solidFill>
                <a:latin typeface="Times New Roman" pitchFamily="-110" charset="0"/>
                <a:ea typeface="+mn-ea"/>
                <a:cs typeface="+mn-cs"/>
              </a:rPr>
              <a:t>partial remainder.</a:t>
            </a:r>
          </a:p>
          <a:p>
            <a:endParaRPr lang="en-US" sz="1200" i="1"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From this point on, the division follows a cyclic pattern. At each cycle, additional</a:t>
            </a:r>
          </a:p>
          <a:p>
            <a:r>
              <a:rPr lang="en-US" sz="1200" kern="1200" baseline="0" dirty="0" smtClean="0">
                <a:solidFill>
                  <a:schemeClr val="tx1"/>
                </a:solidFill>
                <a:latin typeface="Times New Roman" pitchFamily="-110" charset="0"/>
                <a:ea typeface="+mn-ea"/>
                <a:cs typeface="+mn-cs"/>
              </a:rPr>
              <a:t>bits from the dividend are appended to the partial remainder until the result is</a:t>
            </a:r>
          </a:p>
          <a:p>
            <a:r>
              <a:rPr lang="en-US" sz="1200" kern="1200" baseline="0" dirty="0" smtClean="0">
                <a:solidFill>
                  <a:schemeClr val="tx1"/>
                </a:solidFill>
                <a:latin typeface="Times New Roman" pitchFamily="-110" charset="0"/>
                <a:ea typeface="+mn-ea"/>
                <a:cs typeface="+mn-cs"/>
              </a:rPr>
              <a:t>greater than or equal to the divisor. As before, the divisor is subtracted from this</a:t>
            </a:r>
          </a:p>
          <a:p>
            <a:r>
              <a:rPr lang="en-US" sz="1200" kern="1200" baseline="0" dirty="0" smtClean="0">
                <a:solidFill>
                  <a:schemeClr val="tx1"/>
                </a:solidFill>
                <a:latin typeface="Times New Roman" pitchFamily="-110" charset="0"/>
                <a:ea typeface="+mn-ea"/>
                <a:cs typeface="+mn-cs"/>
              </a:rPr>
              <a:t>number to produce a new partial remainder. The process continues until all the bits</a:t>
            </a:r>
          </a:p>
          <a:p>
            <a:r>
              <a:rPr lang="en-US" sz="1200" kern="1200" baseline="0" dirty="0" smtClean="0">
                <a:solidFill>
                  <a:schemeClr val="tx1"/>
                </a:solidFill>
                <a:latin typeface="Times New Roman" pitchFamily="-110" charset="0"/>
                <a:ea typeface="+mn-ea"/>
                <a:cs typeface="+mn-cs"/>
              </a:rPr>
              <a:t>of the dividend are exhausted.</a:t>
            </a:r>
            <a:endParaRPr lang="en-GB"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5C514E-DDFD-0E4A-B3F8-829B0E7F37A1}" type="slidenum">
              <a:rPr lang="en-US"/>
              <a:pPr/>
              <a:t>3</a:t>
            </a:fld>
            <a:endParaRPr lang="en-US" dirty="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The ALU is that part of the computer that actually performs arithmetic and logical</a:t>
            </a:r>
          </a:p>
          <a:p>
            <a:r>
              <a:rPr lang="en-US" sz="1200" kern="1200" baseline="0" dirty="0" smtClean="0">
                <a:solidFill>
                  <a:schemeClr val="tx1"/>
                </a:solidFill>
                <a:latin typeface="Times New Roman" pitchFamily="-110" charset="0"/>
                <a:ea typeface="+mn-ea"/>
                <a:cs typeface="+mn-cs"/>
              </a:rPr>
              <a:t>operations on data. All of the other elements of the computer system—control unit,</a:t>
            </a:r>
          </a:p>
          <a:p>
            <a:r>
              <a:rPr lang="en-US" sz="1200" kern="1200" baseline="0" dirty="0" smtClean="0">
                <a:solidFill>
                  <a:schemeClr val="tx1"/>
                </a:solidFill>
                <a:latin typeface="Times New Roman" pitchFamily="-110" charset="0"/>
                <a:ea typeface="+mn-ea"/>
                <a:cs typeface="+mn-cs"/>
              </a:rPr>
              <a:t>registers, memory, I/O—are there mainly to bring data into the ALU for it to process</a:t>
            </a:r>
          </a:p>
          <a:p>
            <a:r>
              <a:rPr lang="en-US" sz="1200" kern="1200" baseline="0" dirty="0" smtClean="0">
                <a:solidFill>
                  <a:schemeClr val="tx1"/>
                </a:solidFill>
                <a:latin typeface="Times New Roman" pitchFamily="-110" charset="0"/>
                <a:ea typeface="+mn-ea"/>
                <a:cs typeface="+mn-cs"/>
              </a:rPr>
              <a:t>and then to take the results back out. We have, in a sense, reached the core or</a:t>
            </a:r>
          </a:p>
          <a:p>
            <a:r>
              <a:rPr lang="en-US" sz="1200" kern="1200" baseline="0" dirty="0" smtClean="0">
                <a:solidFill>
                  <a:schemeClr val="tx1"/>
                </a:solidFill>
                <a:latin typeface="Times New Roman" pitchFamily="-110" charset="0"/>
                <a:ea typeface="+mn-ea"/>
                <a:cs typeface="+mn-cs"/>
              </a:rPr>
              <a:t>essence of a computer when we consider the ALU.</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An ALU and, indeed, all electronic components in the computer are based on</a:t>
            </a:r>
          </a:p>
          <a:p>
            <a:r>
              <a:rPr lang="en-US" sz="1200" kern="1200" baseline="0" dirty="0" smtClean="0">
                <a:solidFill>
                  <a:schemeClr val="tx1"/>
                </a:solidFill>
                <a:latin typeface="Times New Roman" pitchFamily="-110" charset="0"/>
                <a:ea typeface="+mn-ea"/>
                <a:cs typeface="+mn-cs"/>
              </a:rPr>
              <a:t>the use of simple digital logic devices that can store binary digits and perform simple</a:t>
            </a:r>
          </a:p>
          <a:p>
            <a:r>
              <a:rPr lang="en-US" sz="1200" kern="1200" baseline="0" dirty="0" smtClean="0">
                <a:solidFill>
                  <a:schemeClr val="tx1"/>
                </a:solidFill>
                <a:latin typeface="Times New Roman" pitchFamily="-110" charset="0"/>
                <a:ea typeface="+mn-ea"/>
                <a:cs typeface="+mn-cs"/>
              </a:rPr>
              <a:t>Boolean logic operations.</a:t>
            </a:r>
            <a:endParaRPr lang="en-GB"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Figure 10.16 shows a machine algorithm that corresponds to the long division</a:t>
            </a:r>
          </a:p>
          <a:p>
            <a:r>
              <a:rPr lang="en-US" sz="1200" kern="1200" baseline="0" dirty="0" smtClean="0">
                <a:solidFill>
                  <a:schemeClr val="tx1"/>
                </a:solidFill>
                <a:latin typeface="Times New Roman" pitchFamily="-110" charset="0"/>
                <a:ea typeface="+mn-ea"/>
                <a:cs typeface="+mn-cs"/>
              </a:rPr>
              <a:t>process.  The </a:t>
            </a:r>
            <a:r>
              <a:rPr lang="en-US" sz="1200" b="0" i="0" u="none" strike="noStrike" kern="1200" baseline="0" dirty="0" smtClean="0">
                <a:solidFill>
                  <a:schemeClr val="tx1"/>
                </a:solidFill>
                <a:latin typeface="Times New Roman" pitchFamily="-110" charset="0"/>
                <a:ea typeface="+mn-ea"/>
                <a:cs typeface="+mn-cs"/>
              </a:rPr>
              <a:t>divisor is placed in the M register, the dividend in the Q register. At</a:t>
            </a:r>
          </a:p>
          <a:p>
            <a:r>
              <a:rPr lang="en-US" sz="1200" b="0" i="0" u="none" strike="noStrike" kern="1200" baseline="0" dirty="0" smtClean="0">
                <a:solidFill>
                  <a:schemeClr val="tx1"/>
                </a:solidFill>
                <a:latin typeface="Times New Roman" pitchFamily="-110" charset="0"/>
                <a:ea typeface="+mn-ea"/>
                <a:cs typeface="+mn-cs"/>
              </a:rPr>
              <a:t>each step, the A and Q registers together are shifted to the left 1 bit. M is subtracted</a:t>
            </a:r>
          </a:p>
          <a:p>
            <a:r>
              <a:rPr lang="en-US" sz="1200" b="0" i="0" u="none" strike="noStrike" kern="1200" baseline="0" dirty="0" smtClean="0">
                <a:solidFill>
                  <a:schemeClr val="tx1"/>
                </a:solidFill>
                <a:latin typeface="Times New Roman" pitchFamily="-110" charset="0"/>
                <a:ea typeface="+mn-ea"/>
                <a:cs typeface="+mn-cs"/>
              </a:rPr>
              <a:t>from A to determine whether A divides the partial remainder.3  If it does, then Q0</a:t>
            </a:r>
          </a:p>
          <a:p>
            <a:r>
              <a:rPr lang="en-US" sz="1200" b="0" i="0" u="none" strike="noStrike" kern="1200" baseline="0" dirty="0" smtClean="0">
                <a:solidFill>
                  <a:schemeClr val="tx1"/>
                </a:solidFill>
                <a:latin typeface="Times New Roman" pitchFamily="-110" charset="0"/>
                <a:ea typeface="+mn-ea"/>
                <a:cs typeface="+mn-cs"/>
              </a:rPr>
              <a:t> gets a 1bit. Otherwise, Q0  gets a 0 bit and M must be added back to A to restore the</a:t>
            </a:r>
          </a:p>
          <a:p>
            <a:r>
              <a:rPr lang="en-US" sz="1200" b="0" i="0" u="none" strike="noStrike" kern="1200" baseline="0" dirty="0" smtClean="0">
                <a:solidFill>
                  <a:schemeClr val="tx1"/>
                </a:solidFill>
                <a:latin typeface="Times New Roman" pitchFamily="-110" charset="0"/>
                <a:ea typeface="+mn-ea"/>
                <a:cs typeface="+mn-cs"/>
              </a:rPr>
              <a:t>previous value. The count is then decremented, and the process continues for n  steps.</a:t>
            </a:r>
          </a:p>
          <a:p>
            <a:r>
              <a:rPr lang="en-US" sz="1200" b="0" i="0" u="none" strike="noStrike" kern="1200" baseline="0" dirty="0" smtClean="0">
                <a:solidFill>
                  <a:schemeClr val="tx1"/>
                </a:solidFill>
                <a:latin typeface="Times New Roman" pitchFamily="-110" charset="0"/>
                <a:ea typeface="+mn-ea"/>
                <a:cs typeface="+mn-cs"/>
              </a:rPr>
              <a:t>At the end, the quotient is in the Q register and the remainder is in the A register.</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30</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Times New Roman" pitchFamily="-110" charset="0"/>
                <a:ea typeface="+mn-ea"/>
                <a:cs typeface="+mn-cs"/>
              </a:rPr>
              <a:t> This process can, with some difficulty, be extended to negative numbers. We</a:t>
            </a:r>
          </a:p>
          <a:p>
            <a:r>
              <a:rPr lang="en-US" sz="1200" b="0" i="0" u="none" strike="noStrike" kern="1200" baseline="0" dirty="0" smtClean="0">
                <a:solidFill>
                  <a:schemeClr val="tx1"/>
                </a:solidFill>
                <a:latin typeface="Times New Roman" pitchFamily="-110" charset="0"/>
                <a:ea typeface="+mn-ea"/>
                <a:cs typeface="+mn-cs"/>
              </a:rPr>
              <a:t>give here one approach for twos complement numbers. An example of this approach</a:t>
            </a:r>
          </a:p>
          <a:p>
            <a:r>
              <a:rPr lang="en-US" sz="1200" b="0" i="0" u="none" strike="noStrike" kern="1200" baseline="0" dirty="0" smtClean="0">
                <a:solidFill>
                  <a:schemeClr val="tx1"/>
                </a:solidFill>
                <a:latin typeface="Times New Roman" pitchFamily="-110" charset="0"/>
                <a:ea typeface="+mn-ea"/>
                <a:cs typeface="+mn-cs"/>
              </a:rPr>
              <a:t>is shown in Figure 10.17.</a:t>
            </a:r>
          </a:p>
          <a:p>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 The reader will note from Figure 10.17 that ( -  7)/(3) and (7)/( -  3) produce</a:t>
            </a:r>
          </a:p>
          <a:p>
            <a:r>
              <a:rPr lang="en-US" sz="1200" b="0" i="0" u="none" strike="noStrike" kern="1200" baseline="0" dirty="0" smtClean="0">
                <a:solidFill>
                  <a:schemeClr val="tx1"/>
                </a:solidFill>
                <a:latin typeface="Times New Roman" pitchFamily="-110" charset="0"/>
                <a:ea typeface="+mn-ea"/>
                <a:cs typeface="+mn-cs"/>
              </a:rPr>
              <a:t>different remainders. We see that the magnitudes of Q  and R  are unaffected by the</a:t>
            </a:r>
          </a:p>
          <a:p>
            <a:r>
              <a:rPr lang="en-US" sz="1200" b="0" i="0" u="none" strike="noStrike" kern="1200" baseline="0" dirty="0" smtClean="0">
                <a:solidFill>
                  <a:schemeClr val="tx1"/>
                </a:solidFill>
                <a:latin typeface="Times New Roman" pitchFamily="-110" charset="0"/>
                <a:ea typeface="+mn-ea"/>
                <a:cs typeface="+mn-cs"/>
              </a:rPr>
              <a:t>input signs and that the signs of Q  and R  are easily derivable from the signs of D  and</a:t>
            </a:r>
          </a:p>
          <a:p>
            <a:r>
              <a:rPr lang="en-US" sz="1200" b="0" i="0" u="none" strike="noStrike" kern="1200" baseline="0" dirty="0" smtClean="0">
                <a:solidFill>
                  <a:schemeClr val="tx1"/>
                </a:solidFill>
                <a:latin typeface="Times New Roman" pitchFamily="-110" charset="0"/>
                <a:ea typeface="+mn-ea"/>
                <a:cs typeface="+mn-cs"/>
              </a:rPr>
              <a:t>V.  Specifically, sign(R ) =  sign(D ) and sign(Q ) =  sign(D ) *  sign(V ). Hence, one</a:t>
            </a:r>
          </a:p>
          <a:p>
            <a:r>
              <a:rPr lang="en-US" sz="1200" b="0" i="0" u="none" strike="noStrike" kern="1200" baseline="0" dirty="0" smtClean="0">
                <a:solidFill>
                  <a:schemeClr val="tx1"/>
                </a:solidFill>
                <a:latin typeface="Times New Roman" pitchFamily="-110" charset="0"/>
                <a:ea typeface="+mn-ea"/>
                <a:cs typeface="+mn-cs"/>
              </a:rPr>
              <a:t>way to do twos complement division is to convert the operands into unsigned values</a:t>
            </a:r>
          </a:p>
          <a:p>
            <a:r>
              <a:rPr lang="en-US" sz="1200" b="0" i="0" u="none" strike="noStrike" kern="1200" baseline="0" dirty="0" smtClean="0">
                <a:solidFill>
                  <a:schemeClr val="tx1"/>
                </a:solidFill>
                <a:latin typeface="Times New Roman" pitchFamily="-110" charset="0"/>
                <a:ea typeface="+mn-ea"/>
                <a:cs typeface="+mn-cs"/>
              </a:rPr>
              <a:t>and, at the end, to account for the signs by complementation where needed. This is</a:t>
            </a:r>
          </a:p>
          <a:p>
            <a:r>
              <a:rPr lang="en-US" sz="1200" b="0" i="0" u="none" strike="noStrike" kern="1200" baseline="0" dirty="0" smtClean="0">
                <a:solidFill>
                  <a:schemeClr val="tx1"/>
                </a:solidFill>
                <a:latin typeface="Times New Roman" pitchFamily="-110" charset="0"/>
                <a:ea typeface="+mn-ea"/>
                <a:cs typeface="+mn-cs"/>
              </a:rPr>
              <a:t>the method of choice for the restoring division algorithm [PARH10].</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31</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0F6B49-0976-5B4E-A789-1E4F355E5DDF}" type="slidenum">
              <a:rPr lang="en-US"/>
              <a:pPr/>
              <a:t>32</a:t>
            </a:fld>
            <a:endParaRPr lang="en-US" dirty="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With a fixed-point notation (e.g., twos complement) it is possible to represent a</a:t>
            </a:r>
          </a:p>
          <a:p>
            <a:r>
              <a:rPr lang="en-US" sz="1200" kern="1200" baseline="0" dirty="0" smtClean="0">
                <a:solidFill>
                  <a:schemeClr val="tx1"/>
                </a:solidFill>
                <a:latin typeface="Times New Roman" pitchFamily="-110" charset="0"/>
                <a:ea typeface="+mn-ea"/>
                <a:cs typeface="+mn-cs"/>
              </a:rPr>
              <a:t>range of positive and negative integers centered on or near 0. By assuming a fixed</a:t>
            </a:r>
          </a:p>
          <a:p>
            <a:r>
              <a:rPr lang="en-US" sz="1200" kern="1200" baseline="0" dirty="0" smtClean="0">
                <a:solidFill>
                  <a:schemeClr val="tx1"/>
                </a:solidFill>
                <a:latin typeface="Times New Roman" pitchFamily="-110" charset="0"/>
                <a:ea typeface="+mn-ea"/>
                <a:cs typeface="+mn-cs"/>
              </a:rPr>
              <a:t>binary or radix point, this format allows the representation of numbers with a fractional</a:t>
            </a:r>
          </a:p>
          <a:p>
            <a:r>
              <a:rPr lang="en-US" sz="1200" kern="1200" baseline="0" dirty="0" smtClean="0">
                <a:solidFill>
                  <a:schemeClr val="tx1"/>
                </a:solidFill>
                <a:latin typeface="Times New Roman" pitchFamily="-110" charset="0"/>
                <a:ea typeface="+mn-ea"/>
                <a:cs typeface="+mn-cs"/>
              </a:rPr>
              <a:t>component as well.</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This approach has limitations. Very large numbers cannot be represented, nor</a:t>
            </a:r>
          </a:p>
          <a:p>
            <a:r>
              <a:rPr lang="en-US" sz="1200" kern="1200" baseline="0" dirty="0" smtClean="0">
                <a:solidFill>
                  <a:schemeClr val="tx1"/>
                </a:solidFill>
                <a:latin typeface="Times New Roman" pitchFamily="-110" charset="0"/>
                <a:ea typeface="+mn-ea"/>
                <a:cs typeface="+mn-cs"/>
              </a:rPr>
              <a:t>can very small fractions. Furthermore, the fractional part of the quotient in a division</a:t>
            </a:r>
          </a:p>
          <a:p>
            <a:r>
              <a:rPr lang="en-US" sz="1200" kern="1200" baseline="0" dirty="0" smtClean="0">
                <a:solidFill>
                  <a:schemeClr val="tx1"/>
                </a:solidFill>
                <a:latin typeface="Times New Roman" pitchFamily="-110" charset="0"/>
                <a:ea typeface="+mn-ea"/>
                <a:cs typeface="+mn-cs"/>
              </a:rPr>
              <a:t>of two large numbers could be lost.</a:t>
            </a:r>
            <a:endParaRPr lang="en-GB" sz="1200" kern="1200" baseline="0" dirty="0" smtClean="0">
              <a:solidFill>
                <a:schemeClr val="tx1"/>
              </a:solidFill>
              <a:latin typeface="Times New Roman" pitchFamily="-110" charset="0"/>
              <a:ea typeface="+mn-ea"/>
              <a:cs typeface="+mn-cs"/>
            </a:endParaRPr>
          </a:p>
          <a:p>
            <a:endParaRPr lang="en-GB" sz="1200"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 For decimal numbers, we get around this limitation by using scientific</a:t>
            </a:r>
          </a:p>
          <a:p>
            <a:r>
              <a:rPr lang="en-US" sz="1200" b="0" i="0" u="none" strike="noStrike" kern="1200" baseline="0" dirty="0" smtClean="0">
                <a:solidFill>
                  <a:schemeClr val="tx1"/>
                </a:solidFill>
                <a:latin typeface="Times New Roman" pitchFamily="-110" charset="0"/>
                <a:ea typeface="+mn-ea"/>
                <a:cs typeface="+mn-cs"/>
              </a:rPr>
              <a:t>notation. Thus, 976,000,000,000,000 can be represented as 9.76 *  10</a:t>
            </a:r>
            <a:r>
              <a:rPr lang="en-US" sz="1200" b="0" i="0" u="none" strike="noStrike" kern="1200" baseline="30000" dirty="0" smtClean="0">
                <a:solidFill>
                  <a:schemeClr val="tx1"/>
                </a:solidFill>
                <a:latin typeface="Times New Roman" pitchFamily="-110" charset="0"/>
                <a:ea typeface="+mn-ea"/>
                <a:cs typeface="+mn-cs"/>
              </a:rPr>
              <a:t>14</a:t>
            </a:r>
            <a:r>
              <a:rPr lang="en-US" sz="1200" b="0" i="0" u="none" strike="noStrike" kern="1200" baseline="0" dirty="0" smtClean="0">
                <a:solidFill>
                  <a:schemeClr val="tx1"/>
                </a:solidFill>
                <a:latin typeface="Times New Roman" pitchFamily="-110" charset="0"/>
                <a:ea typeface="+mn-ea"/>
                <a:cs typeface="+mn-cs"/>
              </a:rPr>
              <a:t> , and</a:t>
            </a:r>
          </a:p>
          <a:p>
            <a:r>
              <a:rPr lang="en-US" sz="1200" b="0" i="0" u="none" strike="noStrike" kern="1200" baseline="0" dirty="0" smtClean="0">
                <a:solidFill>
                  <a:schemeClr val="tx1"/>
                </a:solidFill>
                <a:latin typeface="Times New Roman" pitchFamily="-110" charset="0"/>
                <a:ea typeface="+mn-ea"/>
                <a:cs typeface="+mn-cs"/>
              </a:rPr>
              <a:t>0.0000000000000976 can be represented as 9.76 *  10</a:t>
            </a:r>
            <a:r>
              <a:rPr lang="en-US" sz="1400" b="0" i="0" u="none" strike="noStrike" kern="1200" baseline="0" dirty="0" smtClean="0">
                <a:solidFill>
                  <a:schemeClr val="tx1"/>
                </a:solidFill>
                <a:latin typeface="Times New Roman" pitchFamily="-110" charset="0"/>
                <a:ea typeface="+mn-ea"/>
                <a:cs typeface="+mn-cs"/>
              </a:rPr>
              <a:t>-</a:t>
            </a:r>
            <a:r>
              <a:rPr lang="en-US" sz="1200" b="0" i="0" u="none" strike="noStrike" kern="1200" baseline="30000" dirty="0" smtClean="0">
                <a:solidFill>
                  <a:schemeClr val="tx1"/>
                </a:solidFill>
                <a:latin typeface="Times New Roman" pitchFamily="-110" charset="0"/>
                <a:ea typeface="+mn-ea"/>
                <a:cs typeface="+mn-cs"/>
              </a:rPr>
              <a:t>14</a:t>
            </a:r>
            <a:r>
              <a:rPr lang="en-US" sz="1200" b="0" i="0" u="none" strike="noStrike" kern="1200" baseline="0" dirty="0" smtClean="0">
                <a:solidFill>
                  <a:schemeClr val="tx1"/>
                </a:solidFill>
                <a:latin typeface="Times New Roman" pitchFamily="-110" charset="0"/>
                <a:ea typeface="+mn-ea"/>
                <a:cs typeface="+mn-cs"/>
              </a:rPr>
              <a:t> , What we have done, in</a:t>
            </a:r>
          </a:p>
          <a:p>
            <a:r>
              <a:rPr lang="en-US" sz="1200" b="0" i="0" u="none" strike="noStrike" kern="1200" baseline="0" dirty="0" smtClean="0">
                <a:solidFill>
                  <a:schemeClr val="tx1"/>
                </a:solidFill>
                <a:latin typeface="Times New Roman" pitchFamily="-110" charset="0"/>
                <a:ea typeface="+mn-ea"/>
                <a:cs typeface="+mn-cs"/>
              </a:rPr>
              <a:t>effect, is dynamically to slide the decimal point to a convenient location and use the</a:t>
            </a:r>
          </a:p>
          <a:p>
            <a:r>
              <a:rPr lang="en-US" sz="1200" b="0" i="0" u="none" strike="noStrike" kern="1200" baseline="0" dirty="0" smtClean="0">
                <a:solidFill>
                  <a:schemeClr val="tx1"/>
                </a:solidFill>
                <a:latin typeface="Times New Roman" pitchFamily="-110" charset="0"/>
                <a:ea typeface="+mn-ea"/>
                <a:cs typeface="+mn-cs"/>
              </a:rPr>
              <a:t>exponent of 10 to keep track of that decimal point. This allows a range of very large</a:t>
            </a:r>
          </a:p>
          <a:p>
            <a:r>
              <a:rPr lang="en-US" sz="1200" b="0" i="0" u="none" strike="noStrike" kern="1200" baseline="0" dirty="0" smtClean="0">
                <a:solidFill>
                  <a:schemeClr val="tx1"/>
                </a:solidFill>
                <a:latin typeface="Times New Roman" pitchFamily="-110" charset="0"/>
                <a:ea typeface="+mn-ea"/>
                <a:cs typeface="+mn-cs"/>
              </a:rPr>
              <a:t>and very small numbers to be represented with only a few digits.</a:t>
            </a:r>
          </a:p>
          <a:p>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This same approach can be taken with binary numbers.</a:t>
            </a:r>
            <a:endParaRPr lang="en-GB"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7C2CA4-5592-CB41-A37C-641B33278249}" type="slidenum">
              <a:rPr lang="en-US"/>
              <a:pPr/>
              <a:t>33</a:t>
            </a:fld>
            <a:endParaRPr lang="en-US" dirty="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The principles used in representing binary floating-point numbers are best</a:t>
            </a:r>
          </a:p>
          <a:p>
            <a:r>
              <a:rPr lang="en-US" sz="1200" kern="1200" baseline="0" dirty="0" smtClean="0">
                <a:solidFill>
                  <a:schemeClr val="tx1"/>
                </a:solidFill>
                <a:latin typeface="Times New Roman" pitchFamily="-110" charset="0"/>
                <a:ea typeface="+mn-ea"/>
                <a:cs typeface="+mn-cs"/>
              </a:rPr>
              <a:t>explained with an example. Figure 10.18a shows a typical 32-bit floating-point format.</a:t>
            </a:r>
          </a:p>
          <a:p>
            <a:r>
              <a:rPr lang="en-US" sz="1200" kern="1200" baseline="0" dirty="0" smtClean="0">
                <a:solidFill>
                  <a:schemeClr val="tx1"/>
                </a:solidFill>
                <a:latin typeface="Times New Roman" pitchFamily="-110" charset="0"/>
                <a:ea typeface="+mn-ea"/>
                <a:cs typeface="+mn-cs"/>
              </a:rPr>
              <a:t>The leftmost bit stores the </a:t>
            </a:r>
            <a:r>
              <a:rPr lang="en-US" sz="1200" b="1" kern="1200" baseline="0" dirty="0" smtClean="0">
                <a:solidFill>
                  <a:schemeClr val="tx1"/>
                </a:solidFill>
                <a:latin typeface="Times New Roman" pitchFamily="-110" charset="0"/>
                <a:ea typeface="+mn-ea"/>
                <a:cs typeface="+mn-cs"/>
              </a:rPr>
              <a:t>sign </a:t>
            </a:r>
            <a:r>
              <a:rPr lang="en-US" sz="1200" b="0" kern="1200" baseline="0" dirty="0" smtClean="0">
                <a:solidFill>
                  <a:schemeClr val="tx1"/>
                </a:solidFill>
                <a:latin typeface="Times New Roman" pitchFamily="-110" charset="0"/>
                <a:ea typeface="+mn-ea"/>
                <a:cs typeface="+mn-cs"/>
              </a:rPr>
              <a:t>of the number (0 = positive, 1 = negative).</a:t>
            </a:r>
          </a:p>
          <a:p>
            <a:r>
              <a:rPr lang="en-US" sz="1200" kern="1200" baseline="0" dirty="0" smtClean="0">
                <a:solidFill>
                  <a:schemeClr val="tx1"/>
                </a:solidFill>
                <a:latin typeface="Times New Roman" pitchFamily="-110" charset="0"/>
                <a:ea typeface="+mn-ea"/>
                <a:cs typeface="+mn-cs"/>
              </a:rPr>
              <a:t>The </a:t>
            </a:r>
            <a:r>
              <a:rPr lang="en-US" sz="1200" b="1" kern="1200" baseline="0" dirty="0" smtClean="0">
                <a:solidFill>
                  <a:schemeClr val="tx1"/>
                </a:solidFill>
                <a:latin typeface="Times New Roman" pitchFamily="-110" charset="0"/>
                <a:ea typeface="+mn-ea"/>
                <a:cs typeface="+mn-cs"/>
              </a:rPr>
              <a:t>exponent </a:t>
            </a:r>
            <a:r>
              <a:rPr lang="en-US" sz="1200" b="0" kern="1200" baseline="0" dirty="0" smtClean="0">
                <a:solidFill>
                  <a:schemeClr val="tx1"/>
                </a:solidFill>
                <a:latin typeface="Times New Roman" pitchFamily="-110" charset="0"/>
                <a:ea typeface="+mn-ea"/>
                <a:cs typeface="+mn-cs"/>
              </a:rPr>
              <a:t>value is stored in the next 8 bits. The representation used is known as</a:t>
            </a:r>
          </a:p>
          <a:p>
            <a:r>
              <a:rPr lang="en-US" sz="1200" kern="1200" baseline="0" dirty="0" smtClean="0">
                <a:solidFill>
                  <a:schemeClr val="tx1"/>
                </a:solidFill>
                <a:latin typeface="Times New Roman" pitchFamily="-110" charset="0"/>
                <a:ea typeface="+mn-ea"/>
                <a:cs typeface="+mn-cs"/>
              </a:rPr>
              <a:t>a </a:t>
            </a:r>
            <a:r>
              <a:rPr lang="en-US" sz="1200" b="1" kern="1200" baseline="0" dirty="0" smtClean="0">
                <a:solidFill>
                  <a:schemeClr val="tx1"/>
                </a:solidFill>
                <a:latin typeface="Times New Roman" pitchFamily="-110" charset="0"/>
                <a:ea typeface="+mn-ea"/>
                <a:cs typeface="+mn-cs"/>
              </a:rPr>
              <a:t>biased representation. </a:t>
            </a:r>
            <a:r>
              <a:rPr lang="en-US" sz="1200" b="0" kern="1200" baseline="0" dirty="0" smtClean="0">
                <a:solidFill>
                  <a:schemeClr val="tx1"/>
                </a:solidFill>
                <a:latin typeface="Times New Roman" pitchFamily="-110" charset="0"/>
                <a:ea typeface="+mn-ea"/>
                <a:cs typeface="+mn-cs"/>
              </a:rPr>
              <a:t>A fixed value, called the bias, is subtracted from the field</a:t>
            </a:r>
          </a:p>
          <a:p>
            <a:r>
              <a:rPr lang="en-US" sz="1200" kern="1200" baseline="0" dirty="0" smtClean="0">
                <a:solidFill>
                  <a:schemeClr val="tx1"/>
                </a:solidFill>
                <a:latin typeface="Times New Roman" pitchFamily="-110" charset="0"/>
                <a:ea typeface="+mn-ea"/>
                <a:cs typeface="+mn-cs"/>
              </a:rPr>
              <a:t>to get the true exponent value. Typically, the bias equals (2</a:t>
            </a:r>
            <a:r>
              <a:rPr lang="en-US" sz="1200" i="1" kern="1200" baseline="30000" dirty="0" smtClean="0">
                <a:solidFill>
                  <a:schemeClr val="tx1"/>
                </a:solidFill>
                <a:latin typeface="Times New Roman" pitchFamily="-110" charset="0"/>
                <a:ea typeface="+mn-ea"/>
                <a:cs typeface="+mn-cs"/>
              </a:rPr>
              <a:t>k-1 </a:t>
            </a:r>
            <a:r>
              <a:rPr lang="en-US" sz="1200" i="1" kern="1200" baseline="0" dirty="0" smtClean="0">
                <a:solidFill>
                  <a:schemeClr val="tx1"/>
                </a:solidFill>
                <a:latin typeface="Times New Roman" pitchFamily="-110" charset="0"/>
                <a:ea typeface="+mn-ea"/>
                <a:cs typeface="+mn-cs"/>
              </a:rPr>
              <a:t>- 1)</a:t>
            </a:r>
            <a:r>
              <a:rPr lang="en-US" sz="1200" i="0" kern="1200" baseline="0" dirty="0" smtClean="0">
                <a:solidFill>
                  <a:schemeClr val="tx1"/>
                </a:solidFill>
                <a:latin typeface="Times New Roman" pitchFamily="-110" charset="0"/>
                <a:ea typeface="+mn-ea"/>
                <a:cs typeface="+mn-cs"/>
              </a:rPr>
              <a:t>, where </a:t>
            </a:r>
            <a:r>
              <a:rPr lang="en-US" sz="1200" i="1" kern="1200" baseline="0" dirty="0" smtClean="0">
                <a:solidFill>
                  <a:schemeClr val="tx1"/>
                </a:solidFill>
                <a:latin typeface="Times New Roman" pitchFamily="-110" charset="0"/>
                <a:ea typeface="+mn-ea"/>
                <a:cs typeface="+mn-cs"/>
              </a:rPr>
              <a:t>k </a:t>
            </a:r>
            <a:r>
              <a:rPr lang="en-US" sz="1200" i="0" kern="1200" baseline="0" dirty="0" smtClean="0">
                <a:solidFill>
                  <a:schemeClr val="tx1"/>
                </a:solidFill>
                <a:latin typeface="Times New Roman" pitchFamily="-110" charset="0"/>
                <a:ea typeface="+mn-ea"/>
                <a:cs typeface="+mn-cs"/>
              </a:rPr>
              <a:t>is the</a:t>
            </a:r>
          </a:p>
          <a:p>
            <a:r>
              <a:rPr lang="en-US" sz="1200" kern="1200" baseline="0" dirty="0" smtClean="0">
                <a:solidFill>
                  <a:schemeClr val="tx1"/>
                </a:solidFill>
                <a:latin typeface="Times New Roman" pitchFamily="-110" charset="0"/>
                <a:ea typeface="+mn-ea"/>
                <a:cs typeface="+mn-cs"/>
              </a:rPr>
              <a:t>number of bits in the binary exponent. In this case, the 8-bit field yields the numbers</a:t>
            </a:r>
          </a:p>
          <a:p>
            <a:r>
              <a:rPr lang="en-US" sz="1200" kern="1200" baseline="0" dirty="0" smtClean="0">
                <a:solidFill>
                  <a:schemeClr val="tx1"/>
                </a:solidFill>
                <a:latin typeface="Times New Roman" pitchFamily="-110" charset="0"/>
                <a:ea typeface="+mn-ea"/>
                <a:cs typeface="+mn-cs"/>
              </a:rPr>
              <a:t>0 through 255. With a bias of 127 (2</a:t>
            </a:r>
            <a:r>
              <a:rPr lang="en-US" sz="1200" kern="1200" baseline="30000" dirty="0" smtClean="0">
                <a:solidFill>
                  <a:schemeClr val="tx1"/>
                </a:solidFill>
                <a:latin typeface="Times New Roman" pitchFamily="-110" charset="0"/>
                <a:ea typeface="+mn-ea"/>
                <a:cs typeface="+mn-cs"/>
              </a:rPr>
              <a:t>7</a:t>
            </a:r>
            <a:r>
              <a:rPr lang="en-US" sz="1200" kern="1200" baseline="0" dirty="0" smtClean="0">
                <a:solidFill>
                  <a:schemeClr val="tx1"/>
                </a:solidFill>
                <a:latin typeface="Times New Roman" pitchFamily="-110" charset="0"/>
                <a:ea typeface="+mn-ea"/>
                <a:cs typeface="+mn-cs"/>
              </a:rPr>
              <a:t> - 1), the true exponent values are in the range</a:t>
            </a:r>
          </a:p>
          <a:p>
            <a:r>
              <a:rPr lang="en-US" sz="1200" kern="1200" baseline="0" dirty="0" smtClean="0">
                <a:solidFill>
                  <a:schemeClr val="tx1"/>
                </a:solidFill>
                <a:latin typeface="Times New Roman" pitchFamily="-110" charset="0"/>
                <a:ea typeface="+mn-ea"/>
                <a:cs typeface="+mn-cs"/>
              </a:rPr>
              <a:t>-127 to +128. In this example, the base is assumed to be 2.</a:t>
            </a:r>
            <a:endParaRPr lang="en-GB"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Times New Roman" pitchFamily="-110" charset="0"/>
                <a:ea typeface="+mn-ea"/>
                <a:cs typeface="+mn-cs"/>
              </a:rPr>
              <a:t>Table 10.2 shows the biased representation for 4-bit integers. Note that when</a:t>
            </a:r>
          </a:p>
          <a:p>
            <a:r>
              <a:rPr lang="en-US" sz="1200" kern="1200" baseline="0" dirty="0" smtClean="0">
                <a:solidFill>
                  <a:schemeClr val="tx1"/>
                </a:solidFill>
                <a:latin typeface="Times New Roman" pitchFamily="-110" charset="0"/>
                <a:ea typeface="+mn-ea"/>
                <a:cs typeface="+mn-cs"/>
              </a:rPr>
              <a:t>the bits of a biased representation are treated as unsigned integers, the relative magnitudes</a:t>
            </a:r>
          </a:p>
          <a:p>
            <a:r>
              <a:rPr lang="en-US" sz="1200" kern="1200" baseline="0" dirty="0" smtClean="0">
                <a:solidFill>
                  <a:schemeClr val="tx1"/>
                </a:solidFill>
                <a:latin typeface="Times New Roman" pitchFamily="-110" charset="0"/>
                <a:ea typeface="+mn-ea"/>
                <a:cs typeface="+mn-cs"/>
              </a:rPr>
              <a:t>of the numbers do not change. For example, in both biased and unsigned</a:t>
            </a:r>
          </a:p>
          <a:p>
            <a:r>
              <a:rPr lang="en-US" sz="1200" kern="1200" baseline="0" dirty="0" smtClean="0">
                <a:solidFill>
                  <a:schemeClr val="tx1"/>
                </a:solidFill>
                <a:latin typeface="Times New Roman" pitchFamily="-110" charset="0"/>
                <a:ea typeface="+mn-ea"/>
                <a:cs typeface="+mn-cs"/>
              </a:rPr>
              <a:t>representations, the largest number is 1111 and the smallest number is 0000. This is</a:t>
            </a:r>
          </a:p>
          <a:p>
            <a:r>
              <a:rPr lang="en-US" sz="1200" kern="1200" baseline="0" dirty="0" smtClean="0">
                <a:solidFill>
                  <a:schemeClr val="tx1"/>
                </a:solidFill>
                <a:latin typeface="Times New Roman" pitchFamily="-110" charset="0"/>
                <a:ea typeface="+mn-ea"/>
                <a:cs typeface="+mn-cs"/>
              </a:rPr>
              <a:t>not true of sign-magnitude or twos complement representation. An advantage of</a:t>
            </a:r>
          </a:p>
          <a:p>
            <a:r>
              <a:rPr lang="en-US" sz="1200" kern="1200" baseline="0" dirty="0" smtClean="0">
                <a:solidFill>
                  <a:schemeClr val="tx1"/>
                </a:solidFill>
                <a:latin typeface="Times New Roman" pitchFamily="-110" charset="0"/>
                <a:ea typeface="+mn-ea"/>
                <a:cs typeface="+mn-cs"/>
              </a:rPr>
              <a:t>biased representation is that nonnegative floating-point numbers can be treated as</a:t>
            </a:r>
          </a:p>
          <a:p>
            <a:r>
              <a:rPr lang="en-US" sz="1200" kern="1200" baseline="0" dirty="0" smtClean="0">
                <a:solidFill>
                  <a:schemeClr val="tx1"/>
                </a:solidFill>
                <a:latin typeface="Times New Roman" pitchFamily="-110" charset="0"/>
                <a:ea typeface="+mn-ea"/>
                <a:cs typeface="+mn-cs"/>
              </a:rPr>
              <a:t>integers for comparison purposes.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final portion of the word (23 bits in this case) is the </a:t>
            </a:r>
            <a:r>
              <a:rPr lang="en-US" sz="1200" b="1" kern="1200" baseline="0" dirty="0" smtClean="0">
                <a:solidFill>
                  <a:schemeClr val="tx1"/>
                </a:solidFill>
                <a:latin typeface="Times New Roman" pitchFamily="-110" charset="0"/>
                <a:ea typeface="+mn-ea"/>
                <a:cs typeface="+mn-cs"/>
              </a:rPr>
              <a:t>significand.</a:t>
            </a:r>
          </a:p>
          <a:p>
            <a:r>
              <a:rPr lang="en-US" sz="1200" kern="1200" baseline="0" dirty="0" smtClean="0">
                <a:solidFill>
                  <a:schemeClr val="tx1"/>
                </a:solidFill>
                <a:latin typeface="Times New Roman" pitchFamily="-110" charset="0"/>
                <a:ea typeface="+mn-ea"/>
                <a:cs typeface="+mn-cs"/>
              </a:rPr>
              <a:t>Any floating-point number can be expressed in many ways.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To simplify operations on floating-point numbers, it is typically required that they</a:t>
            </a:r>
          </a:p>
          <a:p>
            <a:r>
              <a:rPr lang="en-US" sz="1200" kern="1200" baseline="0" dirty="0" smtClean="0">
                <a:solidFill>
                  <a:schemeClr val="tx1"/>
                </a:solidFill>
                <a:latin typeface="Times New Roman" pitchFamily="-110" charset="0"/>
                <a:ea typeface="+mn-ea"/>
                <a:cs typeface="+mn-cs"/>
              </a:rPr>
              <a:t>be normalized. A </a:t>
            </a:r>
            <a:r>
              <a:rPr lang="en-US" sz="1200" b="1" kern="1200" baseline="0" dirty="0" smtClean="0">
                <a:solidFill>
                  <a:schemeClr val="tx1"/>
                </a:solidFill>
                <a:latin typeface="Times New Roman" pitchFamily="-110" charset="0"/>
                <a:ea typeface="+mn-ea"/>
                <a:cs typeface="+mn-cs"/>
              </a:rPr>
              <a:t>normal number </a:t>
            </a:r>
            <a:r>
              <a:rPr lang="en-US" sz="1200" b="0" kern="1200" baseline="0" dirty="0" smtClean="0">
                <a:solidFill>
                  <a:schemeClr val="tx1"/>
                </a:solidFill>
                <a:latin typeface="Times New Roman" pitchFamily="-110" charset="0"/>
                <a:ea typeface="+mn-ea"/>
                <a:cs typeface="+mn-cs"/>
              </a:rPr>
              <a:t>is one in which the most significant digit of the</a:t>
            </a:r>
          </a:p>
          <a:p>
            <a:r>
              <a:rPr lang="en-US" sz="1200" kern="1200" baseline="0" dirty="0" smtClean="0">
                <a:solidFill>
                  <a:schemeClr val="tx1"/>
                </a:solidFill>
                <a:latin typeface="Times New Roman" pitchFamily="-110" charset="0"/>
                <a:ea typeface="+mn-ea"/>
                <a:cs typeface="+mn-cs"/>
              </a:rPr>
              <a:t>significand is nonzero. For base 2 representation, a normal number is therefore one</a:t>
            </a:r>
          </a:p>
          <a:p>
            <a:r>
              <a:rPr lang="en-US" sz="1200" kern="1200" baseline="0" dirty="0" smtClean="0">
                <a:solidFill>
                  <a:schemeClr val="tx1"/>
                </a:solidFill>
                <a:latin typeface="Times New Roman" pitchFamily="-110" charset="0"/>
                <a:ea typeface="+mn-ea"/>
                <a:cs typeface="+mn-cs"/>
              </a:rPr>
              <a:t>in which the most significant bit of the significand is one.</a:t>
            </a:r>
            <a:endParaRPr lang="en-US" b="0"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34</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9429C8-F207-024B-9187-13774FA74CE8}" type="slidenum">
              <a:rPr lang="en-US"/>
              <a:pPr/>
              <a:t>35</a:t>
            </a:fld>
            <a:endParaRPr lang="en-US" dirty="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Figure 10.19 indicates the range of numbers that can be represented</a:t>
            </a:r>
          </a:p>
          <a:p>
            <a:r>
              <a:rPr lang="en-US" sz="1200" kern="1200" baseline="0" dirty="0" smtClean="0">
                <a:solidFill>
                  <a:schemeClr val="tx1"/>
                </a:solidFill>
                <a:latin typeface="Times New Roman" pitchFamily="-110" charset="0"/>
                <a:ea typeface="+mn-ea"/>
                <a:cs typeface="+mn-cs"/>
              </a:rPr>
              <a:t>in a 32-bit word. Using twos complement integer representation, all of the</a:t>
            </a:r>
          </a:p>
          <a:p>
            <a:r>
              <a:rPr lang="en-US" sz="1200" kern="1200" baseline="0" dirty="0" smtClean="0">
                <a:solidFill>
                  <a:schemeClr val="tx1"/>
                </a:solidFill>
                <a:latin typeface="Times New Roman" pitchFamily="-110" charset="0"/>
                <a:ea typeface="+mn-ea"/>
                <a:cs typeface="+mn-cs"/>
              </a:rPr>
              <a:t>integers from -2</a:t>
            </a:r>
            <a:r>
              <a:rPr lang="en-US" sz="1200" kern="1200" baseline="30000" dirty="0" smtClean="0">
                <a:solidFill>
                  <a:schemeClr val="tx1"/>
                </a:solidFill>
                <a:latin typeface="Times New Roman" pitchFamily="-110" charset="0"/>
                <a:ea typeface="+mn-ea"/>
                <a:cs typeface="+mn-cs"/>
              </a:rPr>
              <a:t>31</a:t>
            </a:r>
            <a:r>
              <a:rPr lang="en-US" sz="1200" kern="1200" baseline="0" dirty="0" smtClean="0">
                <a:solidFill>
                  <a:schemeClr val="tx1"/>
                </a:solidFill>
                <a:latin typeface="Times New Roman" pitchFamily="-110" charset="0"/>
                <a:ea typeface="+mn-ea"/>
                <a:cs typeface="+mn-cs"/>
              </a:rPr>
              <a:t> to 2</a:t>
            </a:r>
            <a:r>
              <a:rPr lang="en-US" sz="1200" kern="1200" baseline="30000" dirty="0" smtClean="0">
                <a:solidFill>
                  <a:schemeClr val="tx1"/>
                </a:solidFill>
                <a:latin typeface="Times New Roman" pitchFamily="-110" charset="0"/>
                <a:ea typeface="+mn-ea"/>
                <a:cs typeface="+mn-cs"/>
              </a:rPr>
              <a:t>31</a:t>
            </a:r>
            <a:r>
              <a:rPr lang="en-US" sz="1200" kern="1200" baseline="0" dirty="0" smtClean="0">
                <a:solidFill>
                  <a:schemeClr val="tx1"/>
                </a:solidFill>
                <a:latin typeface="Times New Roman" pitchFamily="-110" charset="0"/>
                <a:ea typeface="+mn-ea"/>
                <a:cs typeface="+mn-cs"/>
              </a:rPr>
              <a:t> - 1 can be represented, for a total of 2</a:t>
            </a:r>
            <a:r>
              <a:rPr lang="en-US" sz="1200" kern="1200" baseline="30000" dirty="0" smtClean="0">
                <a:solidFill>
                  <a:schemeClr val="tx1"/>
                </a:solidFill>
                <a:latin typeface="Times New Roman" pitchFamily="-110" charset="0"/>
                <a:ea typeface="+mn-ea"/>
                <a:cs typeface="+mn-cs"/>
              </a:rPr>
              <a:t>32</a:t>
            </a:r>
            <a:r>
              <a:rPr lang="en-US" sz="1200" kern="1200" baseline="0" dirty="0" smtClean="0">
                <a:solidFill>
                  <a:schemeClr val="tx1"/>
                </a:solidFill>
                <a:latin typeface="Times New Roman" pitchFamily="-110" charset="0"/>
                <a:ea typeface="+mn-ea"/>
                <a:cs typeface="+mn-cs"/>
              </a:rPr>
              <a:t> different numbers.</a:t>
            </a:r>
          </a:p>
          <a:p>
            <a:r>
              <a:rPr lang="en-US" sz="1200" kern="1200" baseline="0" dirty="0" smtClean="0">
                <a:solidFill>
                  <a:schemeClr val="tx1"/>
                </a:solidFill>
                <a:latin typeface="Times New Roman" pitchFamily="-110" charset="0"/>
                <a:ea typeface="+mn-ea"/>
                <a:cs typeface="+mn-cs"/>
              </a:rPr>
              <a:t>With the example floating-point format of Figure 10.18, the following ranges</a:t>
            </a:r>
          </a:p>
          <a:p>
            <a:r>
              <a:rPr lang="en-US" sz="1200" kern="1200" baseline="0" dirty="0" smtClean="0">
                <a:solidFill>
                  <a:schemeClr val="tx1"/>
                </a:solidFill>
                <a:latin typeface="Times New Roman" pitchFamily="-110" charset="0"/>
                <a:ea typeface="+mn-ea"/>
                <a:cs typeface="+mn-cs"/>
              </a:rPr>
              <a:t>of numbers are possible: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Negative numbers between -(2 - 2</a:t>
            </a:r>
            <a:r>
              <a:rPr lang="en-US" sz="1200" kern="1200" baseline="30000" dirty="0" smtClean="0">
                <a:solidFill>
                  <a:schemeClr val="tx1"/>
                </a:solidFill>
                <a:latin typeface="Times New Roman" pitchFamily="-110" charset="0"/>
                <a:ea typeface="+mn-ea"/>
                <a:cs typeface="+mn-cs"/>
              </a:rPr>
              <a:t>-23</a:t>
            </a:r>
            <a:r>
              <a:rPr lang="en-US" sz="1200" kern="1200" baseline="0" dirty="0" smtClean="0">
                <a:solidFill>
                  <a:schemeClr val="tx1"/>
                </a:solidFill>
                <a:latin typeface="Times New Roman" pitchFamily="-110" charset="0"/>
                <a:ea typeface="+mn-ea"/>
                <a:cs typeface="+mn-cs"/>
              </a:rPr>
              <a:t>) * 2</a:t>
            </a:r>
            <a:r>
              <a:rPr lang="en-US" sz="1200" kern="1200" baseline="30000" dirty="0" smtClean="0">
                <a:solidFill>
                  <a:schemeClr val="tx1"/>
                </a:solidFill>
                <a:latin typeface="Times New Roman" pitchFamily="-110" charset="0"/>
                <a:ea typeface="+mn-ea"/>
                <a:cs typeface="+mn-cs"/>
              </a:rPr>
              <a:t>128</a:t>
            </a:r>
            <a:r>
              <a:rPr lang="en-US" sz="1200" kern="1200" baseline="0" dirty="0" smtClean="0">
                <a:solidFill>
                  <a:schemeClr val="tx1"/>
                </a:solidFill>
                <a:latin typeface="Times New Roman" pitchFamily="-110" charset="0"/>
                <a:ea typeface="+mn-ea"/>
                <a:cs typeface="+mn-cs"/>
              </a:rPr>
              <a:t> and -2</a:t>
            </a:r>
            <a:r>
              <a:rPr lang="en-US" sz="1200" kern="1200" baseline="30000" dirty="0" smtClean="0">
                <a:solidFill>
                  <a:schemeClr val="tx1"/>
                </a:solidFill>
                <a:latin typeface="Times New Roman" pitchFamily="-110" charset="0"/>
                <a:ea typeface="+mn-ea"/>
                <a:cs typeface="+mn-cs"/>
              </a:rPr>
              <a:t>-127</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Positive numbers between 2</a:t>
            </a:r>
            <a:r>
              <a:rPr lang="en-US" sz="1200" kern="1200" baseline="30000" dirty="0" smtClean="0">
                <a:solidFill>
                  <a:schemeClr val="tx1"/>
                </a:solidFill>
                <a:latin typeface="Times New Roman" pitchFamily="-110" charset="0"/>
                <a:ea typeface="+mn-ea"/>
                <a:cs typeface="+mn-cs"/>
              </a:rPr>
              <a:t>-127</a:t>
            </a:r>
            <a:r>
              <a:rPr lang="en-US" sz="1200" kern="1200" baseline="0" dirty="0" smtClean="0">
                <a:solidFill>
                  <a:schemeClr val="tx1"/>
                </a:solidFill>
                <a:latin typeface="Times New Roman" pitchFamily="-110" charset="0"/>
                <a:ea typeface="+mn-ea"/>
                <a:cs typeface="+mn-cs"/>
              </a:rPr>
              <a:t> and (2 - 2</a:t>
            </a:r>
            <a:r>
              <a:rPr lang="en-US" sz="1200" kern="1200" baseline="30000" dirty="0" smtClean="0">
                <a:solidFill>
                  <a:schemeClr val="tx1"/>
                </a:solidFill>
                <a:latin typeface="Times New Roman" pitchFamily="-110" charset="0"/>
                <a:ea typeface="+mn-ea"/>
                <a:cs typeface="+mn-cs"/>
              </a:rPr>
              <a:t>-23</a:t>
            </a:r>
            <a:r>
              <a:rPr lang="en-US" sz="1200" kern="1200" baseline="0" dirty="0" smtClean="0">
                <a:solidFill>
                  <a:schemeClr val="tx1"/>
                </a:solidFill>
                <a:latin typeface="Times New Roman" pitchFamily="-110" charset="0"/>
                <a:ea typeface="+mn-ea"/>
                <a:cs typeface="+mn-cs"/>
              </a:rPr>
              <a:t>) * 2</a:t>
            </a:r>
            <a:r>
              <a:rPr lang="en-US" sz="1200" kern="1200" baseline="30000" dirty="0" smtClean="0">
                <a:solidFill>
                  <a:schemeClr val="tx1"/>
                </a:solidFill>
                <a:latin typeface="Times New Roman" pitchFamily="-110" charset="0"/>
                <a:ea typeface="+mn-ea"/>
                <a:cs typeface="+mn-cs"/>
              </a:rPr>
              <a:t>128</a:t>
            </a:r>
          </a:p>
          <a:p>
            <a:endParaRPr lang="en-US" sz="1200" kern="1200" baseline="3000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Five regions on the number line are not included in these ranges: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Negative numbers less than -(2 - 2</a:t>
            </a:r>
            <a:r>
              <a:rPr lang="en-US" sz="1200" kern="1200" baseline="30000" dirty="0" smtClean="0">
                <a:solidFill>
                  <a:schemeClr val="tx1"/>
                </a:solidFill>
                <a:latin typeface="Times New Roman" pitchFamily="-110" charset="0"/>
                <a:ea typeface="+mn-ea"/>
                <a:cs typeface="+mn-cs"/>
              </a:rPr>
              <a:t>-23</a:t>
            </a:r>
            <a:r>
              <a:rPr lang="en-US" sz="1200" kern="1200" baseline="0" dirty="0" smtClean="0">
                <a:solidFill>
                  <a:schemeClr val="tx1"/>
                </a:solidFill>
                <a:latin typeface="Times New Roman" pitchFamily="-110" charset="0"/>
                <a:ea typeface="+mn-ea"/>
                <a:cs typeface="+mn-cs"/>
              </a:rPr>
              <a:t>) * 2</a:t>
            </a:r>
            <a:r>
              <a:rPr lang="en-US" sz="1200" kern="1200" baseline="30000" dirty="0" smtClean="0">
                <a:solidFill>
                  <a:schemeClr val="tx1"/>
                </a:solidFill>
                <a:latin typeface="Times New Roman" pitchFamily="-110" charset="0"/>
                <a:ea typeface="+mn-ea"/>
                <a:cs typeface="+mn-cs"/>
              </a:rPr>
              <a:t>128</a:t>
            </a:r>
            <a:r>
              <a:rPr lang="en-US" sz="1200" kern="1200" baseline="0" dirty="0" smtClean="0">
                <a:solidFill>
                  <a:schemeClr val="tx1"/>
                </a:solidFill>
                <a:latin typeface="Times New Roman" pitchFamily="-110" charset="0"/>
                <a:ea typeface="+mn-ea"/>
                <a:cs typeface="+mn-cs"/>
              </a:rPr>
              <a:t>, called </a:t>
            </a:r>
            <a:r>
              <a:rPr lang="en-US" sz="1200" b="1" kern="1200" baseline="0" dirty="0" smtClean="0">
                <a:solidFill>
                  <a:schemeClr val="tx1"/>
                </a:solidFill>
                <a:latin typeface="Times New Roman" pitchFamily="-110" charset="0"/>
                <a:ea typeface="+mn-ea"/>
                <a:cs typeface="+mn-cs"/>
              </a:rPr>
              <a:t>negative overflow</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Negative numbers greater than 2</a:t>
            </a:r>
            <a:r>
              <a:rPr lang="en-US" sz="1200" kern="1200" baseline="30000" dirty="0" smtClean="0">
                <a:solidFill>
                  <a:schemeClr val="tx1"/>
                </a:solidFill>
                <a:latin typeface="Times New Roman" pitchFamily="-110" charset="0"/>
                <a:ea typeface="+mn-ea"/>
                <a:cs typeface="+mn-cs"/>
              </a:rPr>
              <a:t>-127</a:t>
            </a:r>
            <a:r>
              <a:rPr lang="en-US" sz="1200" kern="1200" baseline="0" dirty="0" smtClean="0">
                <a:solidFill>
                  <a:schemeClr val="tx1"/>
                </a:solidFill>
                <a:latin typeface="Times New Roman" pitchFamily="-110" charset="0"/>
                <a:ea typeface="+mn-ea"/>
                <a:cs typeface="+mn-cs"/>
              </a:rPr>
              <a:t>, called </a:t>
            </a:r>
            <a:r>
              <a:rPr lang="en-US" sz="1200" b="1" kern="1200" baseline="0" dirty="0" smtClean="0">
                <a:solidFill>
                  <a:schemeClr val="tx1"/>
                </a:solidFill>
                <a:latin typeface="Times New Roman" pitchFamily="-110" charset="0"/>
                <a:ea typeface="+mn-ea"/>
                <a:cs typeface="+mn-cs"/>
              </a:rPr>
              <a:t>negative underflow</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Zero</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Positive numbers less than 2</a:t>
            </a:r>
            <a:r>
              <a:rPr lang="en-US" sz="1200" kern="1200" baseline="30000" dirty="0" smtClean="0">
                <a:solidFill>
                  <a:schemeClr val="tx1"/>
                </a:solidFill>
                <a:latin typeface="Times New Roman" pitchFamily="-110" charset="0"/>
                <a:ea typeface="+mn-ea"/>
                <a:cs typeface="+mn-cs"/>
              </a:rPr>
              <a:t>-127</a:t>
            </a:r>
            <a:r>
              <a:rPr lang="en-US" sz="1200" kern="1200" baseline="0" dirty="0" smtClean="0">
                <a:solidFill>
                  <a:schemeClr val="tx1"/>
                </a:solidFill>
                <a:latin typeface="Times New Roman" pitchFamily="-110" charset="0"/>
                <a:ea typeface="+mn-ea"/>
                <a:cs typeface="+mn-cs"/>
              </a:rPr>
              <a:t>, called </a:t>
            </a:r>
            <a:r>
              <a:rPr lang="en-US" sz="1200" b="1" kern="1200" baseline="0" dirty="0" smtClean="0">
                <a:solidFill>
                  <a:schemeClr val="tx1"/>
                </a:solidFill>
                <a:latin typeface="Times New Roman" pitchFamily="-110" charset="0"/>
                <a:ea typeface="+mn-ea"/>
                <a:cs typeface="+mn-cs"/>
              </a:rPr>
              <a:t>positive underflow</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Positive numbers greater than (2 - 2</a:t>
            </a:r>
            <a:r>
              <a:rPr lang="en-US" sz="1200" kern="1200" baseline="30000" dirty="0" smtClean="0">
                <a:solidFill>
                  <a:schemeClr val="tx1"/>
                </a:solidFill>
                <a:latin typeface="Times New Roman" pitchFamily="-110" charset="0"/>
                <a:ea typeface="+mn-ea"/>
                <a:cs typeface="+mn-cs"/>
              </a:rPr>
              <a:t>-23</a:t>
            </a:r>
            <a:r>
              <a:rPr lang="en-US" sz="1200" kern="1200" baseline="0" dirty="0" smtClean="0">
                <a:solidFill>
                  <a:schemeClr val="tx1"/>
                </a:solidFill>
                <a:latin typeface="Times New Roman" pitchFamily="-110" charset="0"/>
                <a:ea typeface="+mn-ea"/>
                <a:cs typeface="+mn-cs"/>
              </a:rPr>
              <a:t>) * 2</a:t>
            </a:r>
            <a:r>
              <a:rPr lang="en-US" sz="1200" kern="1200" baseline="30000" dirty="0" smtClean="0">
                <a:solidFill>
                  <a:schemeClr val="tx1"/>
                </a:solidFill>
                <a:latin typeface="Times New Roman" pitchFamily="-110" charset="0"/>
                <a:ea typeface="+mn-ea"/>
                <a:cs typeface="+mn-cs"/>
              </a:rPr>
              <a:t>128</a:t>
            </a:r>
            <a:r>
              <a:rPr lang="en-US" sz="1200" kern="1200" baseline="0" dirty="0" smtClean="0">
                <a:solidFill>
                  <a:schemeClr val="tx1"/>
                </a:solidFill>
                <a:latin typeface="Times New Roman" pitchFamily="-110" charset="0"/>
                <a:ea typeface="+mn-ea"/>
                <a:cs typeface="+mn-cs"/>
              </a:rPr>
              <a:t>, called </a:t>
            </a:r>
            <a:r>
              <a:rPr lang="en-US" sz="1200" b="1" kern="1200" baseline="0" dirty="0" smtClean="0">
                <a:solidFill>
                  <a:schemeClr val="tx1"/>
                </a:solidFill>
                <a:latin typeface="Times New Roman" pitchFamily="-110" charset="0"/>
                <a:ea typeface="+mn-ea"/>
                <a:cs typeface="+mn-cs"/>
              </a:rPr>
              <a:t>positive overflow</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representation as presented will not accommodate a value of 0.</a:t>
            </a:r>
          </a:p>
          <a:p>
            <a:r>
              <a:rPr lang="en-US" sz="1200" kern="1200" baseline="0" dirty="0" smtClean="0">
                <a:solidFill>
                  <a:schemeClr val="tx1"/>
                </a:solidFill>
                <a:latin typeface="Times New Roman" pitchFamily="-110" charset="0"/>
                <a:ea typeface="+mn-ea"/>
                <a:cs typeface="+mn-cs"/>
              </a:rPr>
              <a:t>However, as we shall see, actual floating-point representations include a special</a:t>
            </a:r>
          </a:p>
          <a:p>
            <a:r>
              <a:rPr lang="en-US" sz="1200" kern="1200" baseline="0" dirty="0" smtClean="0">
                <a:solidFill>
                  <a:schemeClr val="tx1"/>
                </a:solidFill>
                <a:latin typeface="Times New Roman" pitchFamily="-110" charset="0"/>
                <a:ea typeface="+mn-ea"/>
                <a:cs typeface="+mn-cs"/>
              </a:rPr>
              <a:t>bit pattern to designate zero. Overflow occurs when an arithmetic operation</a:t>
            </a:r>
          </a:p>
          <a:p>
            <a:r>
              <a:rPr lang="en-US" sz="1200" kern="1200" baseline="0" dirty="0" smtClean="0">
                <a:solidFill>
                  <a:schemeClr val="tx1"/>
                </a:solidFill>
                <a:latin typeface="Times New Roman" pitchFamily="-110" charset="0"/>
                <a:ea typeface="+mn-ea"/>
                <a:cs typeface="+mn-cs"/>
              </a:rPr>
              <a:t>results in an absolute value greater than can be expressed with an exponent of 128</a:t>
            </a:r>
          </a:p>
          <a:p>
            <a:r>
              <a:rPr lang="en-US" sz="1200" kern="1200" baseline="0" dirty="0" smtClean="0">
                <a:solidFill>
                  <a:schemeClr val="tx1"/>
                </a:solidFill>
                <a:latin typeface="Times New Roman" pitchFamily="-110" charset="0"/>
                <a:ea typeface="+mn-ea"/>
                <a:cs typeface="+mn-cs"/>
              </a:rPr>
              <a:t>(e.g., 2</a:t>
            </a:r>
            <a:r>
              <a:rPr lang="en-US" sz="1200" kern="1200" baseline="30000" dirty="0" smtClean="0">
                <a:solidFill>
                  <a:schemeClr val="tx1"/>
                </a:solidFill>
                <a:latin typeface="Times New Roman" pitchFamily="-110" charset="0"/>
                <a:ea typeface="+mn-ea"/>
                <a:cs typeface="+mn-cs"/>
              </a:rPr>
              <a:t>120</a:t>
            </a:r>
            <a:r>
              <a:rPr lang="en-US" sz="1200" kern="1200" baseline="0" dirty="0" smtClean="0">
                <a:solidFill>
                  <a:schemeClr val="tx1"/>
                </a:solidFill>
                <a:latin typeface="Times New Roman" pitchFamily="-110" charset="0"/>
                <a:ea typeface="+mn-ea"/>
                <a:cs typeface="+mn-cs"/>
              </a:rPr>
              <a:t> * 2</a:t>
            </a:r>
            <a:r>
              <a:rPr lang="en-US" sz="1200" kern="1200" baseline="30000" dirty="0" smtClean="0">
                <a:solidFill>
                  <a:schemeClr val="tx1"/>
                </a:solidFill>
                <a:latin typeface="Times New Roman" pitchFamily="-110" charset="0"/>
                <a:ea typeface="+mn-ea"/>
                <a:cs typeface="+mn-cs"/>
              </a:rPr>
              <a:t>100</a:t>
            </a:r>
            <a:r>
              <a:rPr lang="en-US" sz="1200" kern="1200" baseline="0" dirty="0" smtClean="0">
                <a:solidFill>
                  <a:schemeClr val="tx1"/>
                </a:solidFill>
                <a:latin typeface="Times New Roman" pitchFamily="-110" charset="0"/>
                <a:ea typeface="+mn-ea"/>
                <a:cs typeface="+mn-cs"/>
              </a:rPr>
              <a:t> = 2</a:t>
            </a:r>
            <a:r>
              <a:rPr lang="en-US" sz="1200" kern="1200" baseline="30000" dirty="0" smtClean="0">
                <a:solidFill>
                  <a:schemeClr val="tx1"/>
                </a:solidFill>
                <a:latin typeface="Times New Roman" pitchFamily="-110" charset="0"/>
                <a:ea typeface="+mn-ea"/>
                <a:cs typeface="+mn-cs"/>
              </a:rPr>
              <a:t>220</a:t>
            </a:r>
            <a:r>
              <a:rPr lang="en-US" sz="1200" kern="1200" baseline="0" dirty="0" smtClean="0">
                <a:solidFill>
                  <a:schemeClr val="tx1"/>
                </a:solidFill>
                <a:latin typeface="Times New Roman" pitchFamily="-110" charset="0"/>
                <a:ea typeface="+mn-ea"/>
                <a:cs typeface="+mn-cs"/>
              </a:rPr>
              <a:t>). Underflow occurs when the fractional magnitude is too</a:t>
            </a:r>
          </a:p>
          <a:p>
            <a:r>
              <a:rPr lang="en-US" sz="1200" kern="1200" baseline="0" dirty="0" smtClean="0">
                <a:solidFill>
                  <a:schemeClr val="tx1"/>
                </a:solidFill>
                <a:latin typeface="Times New Roman" pitchFamily="-110" charset="0"/>
                <a:ea typeface="+mn-ea"/>
                <a:cs typeface="+mn-cs"/>
              </a:rPr>
              <a:t>small (e.g., 2</a:t>
            </a:r>
            <a:r>
              <a:rPr lang="en-US" sz="1200" kern="1200" baseline="30000" dirty="0" smtClean="0">
                <a:solidFill>
                  <a:schemeClr val="tx1"/>
                </a:solidFill>
                <a:latin typeface="Times New Roman" pitchFamily="-110" charset="0"/>
                <a:ea typeface="+mn-ea"/>
                <a:cs typeface="+mn-cs"/>
              </a:rPr>
              <a:t>-120 </a:t>
            </a:r>
            <a:r>
              <a:rPr lang="en-US" sz="1200" kern="1200" baseline="0" dirty="0" smtClean="0">
                <a:solidFill>
                  <a:schemeClr val="tx1"/>
                </a:solidFill>
                <a:latin typeface="Times New Roman" pitchFamily="-110" charset="0"/>
                <a:ea typeface="+mn-ea"/>
                <a:cs typeface="+mn-cs"/>
              </a:rPr>
              <a:t>* 2</a:t>
            </a:r>
            <a:r>
              <a:rPr lang="en-US" sz="1200" kern="1200" baseline="30000" dirty="0" smtClean="0">
                <a:solidFill>
                  <a:schemeClr val="tx1"/>
                </a:solidFill>
                <a:latin typeface="Times New Roman" pitchFamily="-110" charset="0"/>
                <a:ea typeface="+mn-ea"/>
                <a:cs typeface="+mn-cs"/>
              </a:rPr>
              <a:t>-100 </a:t>
            </a:r>
            <a:r>
              <a:rPr lang="en-US" sz="1200" kern="1200" baseline="0" dirty="0" smtClean="0">
                <a:solidFill>
                  <a:schemeClr val="tx1"/>
                </a:solidFill>
                <a:latin typeface="Times New Roman" pitchFamily="-110" charset="0"/>
                <a:ea typeface="+mn-ea"/>
                <a:cs typeface="+mn-cs"/>
              </a:rPr>
              <a:t>= 2</a:t>
            </a:r>
            <a:r>
              <a:rPr lang="en-US" sz="1200" kern="1200" baseline="30000" dirty="0" smtClean="0">
                <a:solidFill>
                  <a:schemeClr val="tx1"/>
                </a:solidFill>
                <a:latin typeface="Times New Roman" pitchFamily="-110" charset="0"/>
                <a:ea typeface="+mn-ea"/>
                <a:cs typeface="+mn-cs"/>
              </a:rPr>
              <a:t>-220</a:t>
            </a:r>
            <a:r>
              <a:rPr lang="en-US" sz="1200" kern="1200" baseline="0" dirty="0" smtClean="0">
                <a:solidFill>
                  <a:schemeClr val="tx1"/>
                </a:solidFill>
                <a:latin typeface="Times New Roman" pitchFamily="-110" charset="0"/>
                <a:ea typeface="+mn-ea"/>
                <a:cs typeface="+mn-cs"/>
              </a:rPr>
              <a:t>). Underflow is a less serious problem because</a:t>
            </a:r>
          </a:p>
          <a:p>
            <a:r>
              <a:rPr lang="en-US" sz="1200" kern="1200" baseline="0" dirty="0" smtClean="0">
                <a:solidFill>
                  <a:schemeClr val="tx1"/>
                </a:solidFill>
                <a:latin typeface="Times New Roman" pitchFamily="-110" charset="0"/>
                <a:ea typeface="+mn-ea"/>
                <a:cs typeface="+mn-cs"/>
              </a:rPr>
              <a:t>the result can generally be satisfactorily approximated by 0.</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It is important to note that we are not representing more individual values</a:t>
            </a:r>
          </a:p>
          <a:p>
            <a:r>
              <a:rPr lang="en-US" sz="1200" kern="1200" baseline="0" dirty="0" smtClean="0">
                <a:solidFill>
                  <a:schemeClr val="tx1"/>
                </a:solidFill>
                <a:latin typeface="Times New Roman" pitchFamily="-110" charset="0"/>
                <a:ea typeface="+mn-ea"/>
                <a:cs typeface="+mn-cs"/>
              </a:rPr>
              <a:t>with floating-point notation. The maximum number of different values that can be</a:t>
            </a:r>
          </a:p>
          <a:p>
            <a:r>
              <a:rPr lang="en-US" sz="1200" kern="1200" baseline="0" dirty="0" smtClean="0">
                <a:solidFill>
                  <a:schemeClr val="tx1"/>
                </a:solidFill>
                <a:latin typeface="Times New Roman" pitchFamily="-110" charset="0"/>
                <a:ea typeface="+mn-ea"/>
                <a:cs typeface="+mn-cs"/>
              </a:rPr>
              <a:t>represented with 32 bits is still 2</a:t>
            </a:r>
            <a:r>
              <a:rPr lang="en-US" sz="1200" kern="1200" baseline="30000" dirty="0" smtClean="0">
                <a:solidFill>
                  <a:schemeClr val="tx1"/>
                </a:solidFill>
                <a:latin typeface="Times New Roman" pitchFamily="-110" charset="0"/>
                <a:ea typeface="+mn-ea"/>
                <a:cs typeface="+mn-cs"/>
              </a:rPr>
              <a:t>32</a:t>
            </a:r>
            <a:r>
              <a:rPr lang="en-US" sz="1200" kern="1200" baseline="0" dirty="0" smtClean="0">
                <a:solidFill>
                  <a:schemeClr val="tx1"/>
                </a:solidFill>
                <a:latin typeface="Times New Roman" pitchFamily="-110" charset="0"/>
                <a:ea typeface="+mn-ea"/>
                <a:cs typeface="+mn-cs"/>
              </a:rPr>
              <a:t>. What we have done is to spread those numbers</a:t>
            </a:r>
          </a:p>
          <a:p>
            <a:r>
              <a:rPr lang="en-US" sz="1200" kern="1200" baseline="0" dirty="0" smtClean="0">
                <a:solidFill>
                  <a:schemeClr val="tx1"/>
                </a:solidFill>
                <a:latin typeface="Times New Roman" pitchFamily="-110" charset="0"/>
                <a:ea typeface="+mn-ea"/>
                <a:cs typeface="+mn-cs"/>
              </a:rPr>
              <a:t>out in two ranges, one positive and one negative. In practice, most floating-point</a:t>
            </a:r>
          </a:p>
          <a:p>
            <a:r>
              <a:rPr lang="en-US" sz="1200" kern="1200" baseline="0" dirty="0" smtClean="0">
                <a:solidFill>
                  <a:schemeClr val="tx1"/>
                </a:solidFill>
                <a:latin typeface="Times New Roman" pitchFamily="-110" charset="0"/>
                <a:ea typeface="+mn-ea"/>
                <a:cs typeface="+mn-cs"/>
              </a:rPr>
              <a:t>numbers that one would wish to represent are represented only approximately.</a:t>
            </a:r>
          </a:p>
          <a:p>
            <a:r>
              <a:rPr lang="en-US" sz="1200" kern="1200" baseline="0" dirty="0" smtClean="0">
                <a:solidFill>
                  <a:schemeClr val="tx1"/>
                </a:solidFill>
                <a:latin typeface="Times New Roman" pitchFamily="-110" charset="0"/>
                <a:ea typeface="+mn-ea"/>
                <a:cs typeface="+mn-cs"/>
              </a:rPr>
              <a:t>However, for moderate sized integers, the representation is exact.</a:t>
            </a:r>
            <a:endParaRPr lang="en-GB" sz="1200" kern="1200" baseline="30000" dirty="0">
              <a:solidFill>
                <a:schemeClr val="tx1"/>
              </a:solidFill>
              <a:latin typeface="Times New Roman" pitchFamily="-110" charset="0"/>
              <a:ea typeface="+mn-ea"/>
              <a:cs typeface="+mn-cs"/>
            </a:endParaRPr>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Also, note that the numbers represented in floating-point notation are not</a:t>
            </a:r>
          </a:p>
          <a:p>
            <a:r>
              <a:rPr lang="en-US" sz="1200" kern="1200" baseline="0" dirty="0" smtClean="0">
                <a:solidFill>
                  <a:schemeClr val="tx1"/>
                </a:solidFill>
                <a:latin typeface="Times New Roman" pitchFamily="-110" charset="0"/>
                <a:ea typeface="+mn-ea"/>
                <a:cs typeface="+mn-cs"/>
              </a:rPr>
              <a:t>spaced evenly along the number line, as are fixed-point numbers. The possible values</a:t>
            </a:r>
          </a:p>
          <a:p>
            <a:r>
              <a:rPr lang="en-US" sz="1200" kern="1200" baseline="0" dirty="0" smtClean="0">
                <a:solidFill>
                  <a:schemeClr val="tx1"/>
                </a:solidFill>
                <a:latin typeface="Times New Roman" pitchFamily="-110" charset="0"/>
                <a:ea typeface="+mn-ea"/>
                <a:cs typeface="+mn-cs"/>
              </a:rPr>
              <a:t>get closer together near the origin and farther apart as you move away, as shown</a:t>
            </a:r>
          </a:p>
          <a:p>
            <a:r>
              <a:rPr lang="en-US" sz="1200" kern="1200" baseline="0" dirty="0" smtClean="0">
                <a:solidFill>
                  <a:schemeClr val="tx1"/>
                </a:solidFill>
                <a:latin typeface="Times New Roman" pitchFamily="-110" charset="0"/>
                <a:ea typeface="+mn-ea"/>
                <a:cs typeface="+mn-cs"/>
              </a:rPr>
              <a:t>in Figure 10.20. This is one of the trade-offs of floating-point math: Many calculations</a:t>
            </a:r>
          </a:p>
          <a:p>
            <a:r>
              <a:rPr lang="en-US" sz="1200" kern="1200" baseline="0" dirty="0" smtClean="0">
                <a:solidFill>
                  <a:schemeClr val="tx1"/>
                </a:solidFill>
                <a:latin typeface="Times New Roman" pitchFamily="-110" charset="0"/>
                <a:ea typeface="+mn-ea"/>
                <a:cs typeface="+mn-cs"/>
              </a:rPr>
              <a:t>produce results that are not exact and have to be rounded to the nearest value</a:t>
            </a:r>
          </a:p>
          <a:p>
            <a:r>
              <a:rPr lang="en-US" sz="1200" kern="1200" baseline="0" dirty="0" smtClean="0">
                <a:solidFill>
                  <a:schemeClr val="tx1"/>
                </a:solidFill>
                <a:latin typeface="Times New Roman" pitchFamily="-110" charset="0"/>
                <a:ea typeface="+mn-ea"/>
                <a:cs typeface="+mn-cs"/>
              </a:rPr>
              <a:t>that the notation can represent.</a:t>
            </a:r>
          </a:p>
          <a:p>
            <a:endParaRPr lang="en-US" sz="1200"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In the type of format depicted in Figure 10.18, there is a trade-off between</a:t>
            </a:r>
          </a:p>
          <a:p>
            <a:r>
              <a:rPr lang="en-US" sz="1200" b="0" i="0" u="none" strike="noStrike" kern="1200" baseline="0" dirty="0" smtClean="0">
                <a:solidFill>
                  <a:schemeClr val="tx1"/>
                </a:solidFill>
                <a:latin typeface="Times New Roman" pitchFamily="-110" charset="0"/>
                <a:ea typeface="+mn-ea"/>
                <a:cs typeface="+mn-cs"/>
              </a:rPr>
              <a:t>range and precision. The example shows 8 bits devoted to the exponent and 23 to</a:t>
            </a:r>
          </a:p>
          <a:p>
            <a:r>
              <a:rPr lang="en-US" sz="1200" b="0" i="0" u="none" strike="noStrike" kern="1200" baseline="0" dirty="0" smtClean="0">
                <a:solidFill>
                  <a:schemeClr val="tx1"/>
                </a:solidFill>
                <a:latin typeface="Times New Roman" pitchFamily="-110" charset="0"/>
                <a:ea typeface="+mn-ea"/>
                <a:cs typeface="+mn-cs"/>
              </a:rPr>
              <a:t>the </a:t>
            </a:r>
            <a:r>
              <a:rPr lang="en-US" sz="1200" b="0" i="0" u="none" strike="noStrike" kern="1200" baseline="0" dirty="0" err="1" smtClean="0">
                <a:solidFill>
                  <a:schemeClr val="tx1"/>
                </a:solidFill>
                <a:latin typeface="Times New Roman" pitchFamily="-110" charset="0"/>
                <a:ea typeface="+mn-ea"/>
                <a:cs typeface="+mn-cs"/>
              </a:rPr>
              <a:t>significand</a:t>
            </a:r>
            <a:r>
              <a:rPr lang="en-US" sz="1200" b="0" i="0" u="none" strike="noStrike" kern="1200" baseline="0" dirty="0" smtClean="0">
                <a:solidFill>
                  <a:schemeClr val="tx1"/>
                </a:solidFill>
                <a:latin typeface="Times New Roman" pitchFamily="-110" charset="0"/>
                <a:ea typeface="+mn-ea"/>
                <a:cs typeface="+mn-cs"/>
              </a:rPr>
              <a:t>. If we increase the number of bits in the exponent, we expand the</a:t>
            </a:r>
          </a:p>
          <a:p>
            <a:r>
              <a:rPr lang="en-US" sz="1200" b="0" i="0" u="none" strike="noStrike" kern="1200" baseline="0" dirty="0" smtClean="0">
                <a:solidFill>
                  <a:schemeClr val="tx1"/>
                </a:solidFill>
                <a:latin typeface="Times New Roman" pitchFamily="-110" charset="0"/>
                <a:ea typeface="+mn-ea"/>
                <a:cs typeface="+mn-cs"/>
              </a:rPr>
              <a:t>range of expressible numbers. But because only a fixed number of different values</a:t>
            </a:r>
          </a:p>
          <a:p>
            <a:r>
              <a:rPr lang="en-US" sz="1200" b="0" i="0" u="none" strike="noStrike" kern="1200" baseline="0" dirty="0" smtClean="0">
                <a:solidFill>
                  <a:schemeClr val="tx1"/>
                </a:solidFill>
                <a:latin typeface="Times New Roman" pitchFamily="-110" charset="0"/>
                <a:ea typeface="+mn-ea"/>
                <a:cs typeface="+mn-cs"/>
              </a:rPr>
              <a:t>can be expressed, we have reduced the density of those numbers and therefore the</a:t>
            </a:r>
          </a:p>
          <a:p>
            <a:r>
              <a:rPr lang="en-US" sz="1200" b="0" i="0" u="none" strike="noStrike" kern="1200" baseline="0" dirty="0" smtClean="0">
                <a:solidFill>
                  <a:schemeClr val="tx1"/>
                </a:solidFill>
                <a:latin typeface="Times New Roman" pitchFamily="-110" charset="0"/>
                <a:ea typeface="+mn-ea"/>
                <a:cs typeface="+mn-cs"/>
              </a:rPr>
              <a:t>precision. The only way to increase both range and precision is to use more bits.</a:t>
            </a:r>
          </a:p>
          <a:p>
            <a:r>
              <a:rPr lang="en-US" sz="1200" b="0" i="0" u="none" strike="noStrike" kern="1200" baseline="0" dirty="0" smtClean="0">
                <a:solidFill>
                  <a:schemeClr val="tx1"/>
                </a:solidFill>
                <a:latin typeface="Times New Roman" pitchFamily="-110" charset="0"/>
                <a:ea typeface="+mn-ea"/>
                <a:cs typeface="+mn-cs"/>
              </a:rPr>
              <a:t>Thus, most computers offer, at least, single-precision numbers and </a:t>
            </a:r>
            <a:r>
              <a:rPr lang="en-US" sz="1200" b="0" i="0" u="none" strike="noStrike" kern="1200" baseline="0" dirty="0" err="1" smtClean="0">
                <a:solidFill>
                  <a:schemeClr val="tx1"/>
                </a:solidFill>
                <a:latin typeface="Times New Roman" pitchFamily="-110" charset="0"/>
                <a:ea typeface="+mn-ea"/>
                <a:cs typeface="+mn-cs"/>
              </a:rPr>
              <a:t>doubleprecision</a:t>
            </a:r>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numbers. For example, a processor could support a single-precision format of</a:t>
            </a:r>
          </a:p>
          <a:p>
            <a:r>
              <a:rPr lang="en-US" sz="1200" b="0" i="0" u="none" strike="noStrike" kern="1200" baseline="0" dirty="0" smtClean="0">
                <a:solidFill>
                  <a:schemeClr val="tx1"/>
                </a:solidFill>
                <a:latin typeface="Times New Roman" pitchFamily="-110" charset="0"/>
                <a:ea typeface="+mn-ea"/>
                <a:cs typeface="+mn-cs"/>
              </a:rPr>
              <a:t>64 bits, and a double-precision format of 128 bits.</a:t>
            </a:r>
          </a:p>
          <a:p>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So there is a trade-off between the number of bits in the exponent and the</a:t>
            </a:r>
          </a:p>
          <a:p>
            <a:r>
              <a:rPr lang="en-US" sz="1200" b="0" i="0" u="none" strike="noStrike" kern="1200" baseline="0" dirty="0" smtClean="0">
                <a:solidFill>
                  <a:schemeClr val="tx1"/>
                </a:solidFill>
                <a:latin typeface="Times New Roman" pitchFamily="-110" charset="0"/>
                <a:ea typeface="+mn-ea"/>
                <a:cs typeface="+mn-cs"/>
              </a:rPr>
              <a:t>number of bits in the </a:t>
            </a:r>
            <a:r>
              <a:rPr lang="en-US" sz="1200" b="0" i="0" u="none" strike="noStrike" kern="1200" baseline="0" dirty="0" err="1" smtClean="0">
                <a:solidFill>
                  <a:schemeClr val="tx1"/>
                </a:solidFill>
                <a:latin typeface="Times New Roman" pitchFamily="-110" charset="0"/>
                <a:ea typeface="+mn-ea"/>
                <a:cs typeface="+mn-cs"/>
              </a:rPr>
              <a:t>significand</a:t>
            </a:r>
            <a:r>
              <a:rPr lang="en-US" sz="1200" b="0" i="0" u="none" strike="noStrike" kern="1200" baseline="0" dirty="0" smtClean="0">
                <a:solidFill>
                  <a:schemeClr val="tx1"/>
                </a:solidFill>
                <a:latin typeface="Times New Roman" pitchFamily="-110" charset="0"/>
                <a:ea typeface="+mn-ea"/>
                <a:cs typeface="+mn-cs"/>
              </a:rPr>
              <a:t>. But it is even more complicated than that. The</a:t>
            </a:r>
          </a:p>
          <a:p>
            <a:r>
              <a:rPr lang="en-US" sz="1200" b="0" i="0" u="none" strike="noStrike" kern="1200" baseline="0" dirty="0" smtClean="0">
                <a:solidFill>
                  <a:schemeClr val="tx1"/>
                </a:solidFill>
                <a:latin typeface="Times New Roman" pitchFamily="-110" charset="0"/>
                <a:ea typeface="+mn-ea"/>
                <a:cs typeface="+mn-cs"/>
              </a:rPr>
              <a:t>implied base of the exponent need not be 2. The IBM S/390 architecture, for</a:t>
            </a:r>
          </a:p>
          <a:p>
            <a:r>
              <a:rPr lang="en-US" sz="1200" b="0" i="0" u="none" strike="noStrike" kern="1200" baseline="0" dirty="0" smtClean="0">
                <a:solidFill>
                  <a:schemeClr val="tx1"/>
                </a:solidFill>
                <a:latin typeface="Times New Roman" pitchFamily="-110" charset="0"/>
                <a:ea typeface="+mn-ea"/>
                <a:cs typeface="+mn-cs"/>
              </a:rPr>
              <a:t>example, uses a base of 16 [ANDE67b]. The format consists of a 7-bit exponent and</a:t>
            </a:r>
          </a:p>
          <a:p>
            <a:r>
              <a:rPr lang="en-US" sz="1200" b="0" i="0" u="none" strike="noStrike" kern="1200" baseline="0" dirty="0" smtClean="0">
                <a:solidFill>
                  <a:schemeClr val="tx1"/>
                </a:solidFill>
                <a:latin typeface="Times New Roman" pitchFamily="-110" charset="0"/>
                <a:ea typeface="+mn-ea"/>
                <a:cs typeface="+mn-cs"/>
              </a:rPr>
              <a:t>a 24-bit </a:t>
            </a:r>
            <a:r>
              <a:rPr lang="en-US" sz="1200" b="0" i="0" u="none" strike="noStrike" kern="1200" baseline="0" dirty="0" err="1" smtClean="0">
                <a:solidFill>
                  <a:schemeClr val="tx1"/>
                </a:solidFill>
                <a:latin typeface="Times New Roman" pitchFamily="-110" charset="0"/>
                <a:ea typeface="+mn-ea"/>
                <a:cs typeface="+mn-cs"/>
              </a:rPr>
              <a:t>significand</a:t>
            </a:r>
            <a:r>
              <a:rPr lang="en-US" sz="1200" b="0" i="0" u="none" strike="noStrike" kern="1200" baseline="0" dirty="0" smtClean="0">
                <a:solidFill>
                  <a:schemeClr val="tx1"/>
                </a:solidFill>
                <a:latin typeface="Times New Roman" pitchFamily="-110" charset="0"/>
                <a:ea typeface="+mn-ea"/>
                <a:cs typeface="+mn-cs"/>
              </a:rPr>
              <a:t>.</a:t>
            </a:r>
          </a:p>
          <a:p>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The advantage of using a larger exponent is that a greater range can be</a:t>
            </a:r>
          </a:p>
          <a:p>
            <a:r>
              <a:rPr lang="en-US" sz="1200" b="0" i="0" u="none" strike="noStrike" kern="1200" baseline="0" dirty="0" smtClean="0">
                <a:solidFill>
                  <a:schemeClr val="tx1"/>
                </a:solidFill>
                <a:latin typeface="Times New Roman" pitchFamily="-110" charset="0"/>
                <a:ea typeface="+mn-ea"/>
                <a:cs typeface="+mn-cs"/>
              </a:rPr>
              <a:t>achieved for the same number of exponent bits. But remember, we have not</a:t>
            </a:r>
          </a:p>
          <a:p>
            <a:r>
              <a:rPr lang="en-US" sz="1200" b="0" i="0" u="none" strike="noStrike" kern="1200" baseline="0" dirty="0" smtClean="0">
                <a:solidFill>
                  <a:schemeClr val="tx1"/>
                </a:solidFill>
                <a:latin typeface="Times New Roman" pitchFamily="-110" charset="0"/>
                <a:ea typeface="+mn-ea"/>
                <a:cs typeface="+mn-cs"/>
              </a:rPr>
              <a:t>increased the number of different values that can be represented. Thus, for a fixed</a:t>
            </a:r>
          </a:p>
          <a:p>
            <a:r>
              <a:rPr lang="en-US" sz="1200" b="0" i="0" u="none" strike="noStrike" kern="1200" baseline="0" dirty="0" smtClean="0">
                <a:solidFill>
                  <a:schemeClr val="tx1"/>
                </a:solidFill>
                <a:latin typeface="Times New Roman" pitchFamily="-110" charset="0"/>
                <a:ea typeface="+mn-ea"/>
                <a:cs typeface="+mn-cs"/>
              </a:rPr>
              <a:t>format, a larger exponent base gives a greater range at the expense of less precision.</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36</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05BF04-A14D-874B-A8CF-9D1B063330CB}" type="slidenum">
              <a:rPr lang="en-US"/>
              <a:pPr/>
              <a:t>37</a:t>
            </a:fld>
            <a:endParaRPr lang="en-US" dirty="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The most important floating-point representation is defined in IEEE Standard 754,</a:t>
            </a:r>
          </a:p>
          <a:p>
            <a:r>
              <a:rPr lang="en-US" sz="1200" kern="1200" baseline="0" dirty="0" smtClean="0">
                <a:solidFill>
                  <a:schemeClr val="tx1"/>
                </a:solidFill>
                <a:latin typeface="Times New Roman" pitchFamily="-110" charset="0"/>
                <a:ea typeface="+mn-ea"/>
                <a:cs typeface="+mn-cs"/>
              </a:rPr>
              <a:t>adopted in 1985 and revised in 2008. This standard was developed to facilitate the</a:t>
            </a:r>
          </a:p>
          <a:p>
            <a:r>
              <a:rPr lang="en-US" sz="1200" kern="1200" baseline="0" dirty="0" smtClean="0">
                <a:solidFill>
                  <a:schemeClr val="tx1"/>
                </a:solidFill>
                <a:latin typeface="Times New Roman" pitchFamily="-110" charset="0"/>
                <a:ea typeface="+mn-ea"/>
                <a:cs typeface="+mn-cs"/>
              </a:rPr>
              <a:t>portability of programs from one processor to another and to encourage the development</a:t>
            </a:r>
          </a:p>
          <a:p>
            <a:r>
              <a:rPr lang="en-US" sz="1200" kern="1200" baseline="0" dirty="0" smtClean="0">
                <a:solidFill>
                  <a:schemeClr val="tx1"/>
                </a:solidFill>
                <a:latin typeface="Times New Roman" pitchFamily="-110" charset="0"/>
                <a:ea typeface="+mn-ea"/>
                <a:cs typeface="+mn-cs"/>
              </a:rPr>
              <a:t>of sophisticated, numerically oriented programs. The standard has been</a:t>
            </a:r>
          </a:p>
          <a:p>
            <a:r>
              <a:rPr lang="en-US" sz="1200" kern="1200" baseline="0" dirty="0" smtClean="0">
                <a:solidFill>
                  <a:schemeClr val="tx1"/>
                </a:solidFill>
                <a:latin typeface="Times New Roman" pitchFamily="-110" charset="0"/>
                <a:ea typeface="+mn-ea"/>
                <a:cs typeface="+mn-cs"/>
              </a:rPr>
              <a:t>widely adopted and is used on virtually all contemporary processors and arithmetic</a:t>
            </a:r>
          </a:p>
          <a:p>
            <a:r>
              <a:rPr lang="en-US" sz="1200" kern="1200" baseline="0" dirty="0" smtClean="0">
                <a:solidFill>
                  <a:schemeClr val="tx1"/>
                </a:solidFill>
                <a:latin typeface="Times New Roman" pitchFamily="-110" charset="0"/>
                <a:ea typeface="+mn-ea"/>
                <a:cs typeface="+mn-cs"/>
              </a:rPr>
              <a:t>coprocessors. IEEE 754-2008 covers both binary and decimal floating-point representations.</a:t>
            </a:r>
          </a:p>
          <a:p>
            <a:r>
              <a:rPr lang="en-US" sz="1200" kern="1200" baseline="0" dirty="0" smtClean="0">
                <a:solidFill>
                  <a:schemeClr val="tx1"/>
                </a:solidFill>
                <a:latin typeface="Times New Roman" pitchFamily="-110" charset="0"/>
                <a:ea typeface="+mn-ea"/>
                <a:cs typeface="+mn-cs"/>
              </a:rPr>
              <a:t>In this chapter, we deal only with binary representations.</a:t>
            </a:r>
          </a:p>
          <a:p>
            <a:endParaRPr lang="en-US" sz="1200" kern="1200" baseline="0" dirty="0" smtClean="0">
              <a:solidFill>
                <a:schemeClr val="tx1"/>
              </a:solidFill>
              <a:latin typeface="Times New Roman" pitchFamily="-110" charset="0"/>
              <a:ea typeface="+mn-ea"/>
              <a:cs typeface="+mn-cs"/>
            </a:endParaRPr>
          </a:p>
          <a:p>
            <a:endParaRPr lang="en-GB"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IEEE 754-2008 defines the following different types of floating-point formats: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t>
            </a:r>
            <a:r>
              <a:rPr lang="en-US" sz="1200" b="1" kern="1200" baseline="0" dirty="0" smtClean="0">
                <a:solidFill>
                  <a:schemeClr val="tx1"/>
                </a:solidFill>
                <a:latin typeface="Times New Roman" pitchFamily="-110" charset="0"/>
                <a:ea typeface="+mn-ea"/>
                <a:cs typeface="+mn-cs"/>
              </a:rPr>
              <a:t>Arithmetic format: </a:t>
            </a:r>
            <a:r>
              <a:rPr lang="en-US" sz="1200" b="0" kern="1200" baseline="0" dirty="0" smtClean="0">
                <a:solidFill>
                  <a:schemeClr val="tx1"/>
                </a:solidFill>
                <a:latin typeface="Times New Roman" pitchFamily="-110" charset="0"/>
                <a:ea typeface="+mn-ea"/>
                <a:cs typeface="+mn-cs"/>
              </a:rPr>
              <a:t>All the mandatory operations defined by the standard are</a:t>
            </a:r>
          </a:p>
          <a:p>
            <a:r>
              <a:rPr lang="en-US" sz="1200" kern="1200" baseline="0" dirty="0" smtClean="0">
                <a:solidFill>
                  <a:schemeClr val="tx1"/>
                </a:solidFill>
                <a:latin typeface="Times New Roman" pitchFamily="-110" charset="0"/>
                <a:ea typeface="+mn-ea"/>
                <a:cs typeface="+mn-cs"/>
              </a:rPr>
              <a:t>supported by the format. The format may be used to represent floating-point</a:t>
            </a:r>
          </a:p>
          <a:p>
            <a:r>
              <a:rPr lang="en-US" sz="1200" kern="1200" baseline="0" dirty="0" smtClean="0">
                <a:solidFill>
                  <a:schemeClr val="tx1"/>
                </a:solidFill>
                <a:latin typeface="Times New Roman" pitchFamily="-110" charset="0"/>
                <a:ea typeface="+mn-ea"/>
                <a:cs typeface="+mn-cs"/>
              </a:rPr>
              <a:t>operands or results for the operations described in the standard.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t>
            </a:r>
            <a:r>
              <a:rPr lang="en-US" sz="1200" b="1" kern="1200" baseline="0" dirty="0" smtClean="0">
                <a:solidFill>
                  <a:schemeClr val="tx1"/>
                </a:solidFill>
                <a:latin typeface="Times New Roman" pitchFamily="-110" charset="0"/>
                <a:ea typeface="+mn-ea"/>
                <a:cs typeface="+mn-cs"/>
              </a:rPr>
              <a:t>Basic format: </a:t>
            </a:r>
            <a:r>
              <a:rPr lang="en-US" sz="1200" b="0" kern="1200" baseline="0" dirty="0" smtClean="0">
                <a:solidFill>
                  <a:schemeClr val="tx1"/>
                </a:solidFill>
                <a:latin typeface="Times New Roman" pitchFamily="-110" charset="0"/>
                <a:ea typeface="+mn-ea"/>
                <a:cs typeface="+mn-cs"/>
              </a:rPr>
              <a:t>This format covers five floating-point representations, three</a:t>
            </a:r>
          </a:p>
          <a:p>
            <a:r>
              <a:rPr lang="en-US" sz="1200" kern="1200" baseline="0" dirty="0" smtClean="0">
                <a:solidFill>
                  <a:schemeClr val="tx1"/>
                </a:solidFill>
                <a:latin typeface="Times New Roman" pitchFamily="-110" charset="0"/>
                <a:ea typeface="+mn-ea"/>
                <a:cs typeface="+mn-cs"/>
              </a:rPr>
              <a:t>binary and two decimal, whose encodings are specified by the standard, and</a:t>
            </a:r>
          </a:p>
          <a:p>
            <a:r>
              <a:rPr lang="en-US" sz="1200" kern="1200" baseline="0" dirty="0" smtClean="0">
                <a:solidFill>
                  <a:schemeClr val="tx1"/>
                </a:solidFill>
                <a:latin typeface="Times New Roman" pitchFamily="-110" charset="0"/>
                <a:ea typeface="+mn-ea"/>
                <a:cs typeface="+mn-cs"/>
              </a:rPr>
              <a:t>which can be used for arithmetic. At least one of the basic formats is implemented</a:t>
            </a:r>
          </a:p>
          <a:p>
            <a:r>
              <a:rPr lang="en-US" sz="1200" kern="1200" baseline="0" dirty="0" smtClean="0">
                <a:solidFill>
                  <a:schemeClr val="tx1"/>
                </a:solidFill>
                <a:latin typeface="Times New Roman" pitchFamily="-110" charset="0"/>
                <a:ea typeface="+mn-ea"/>
                <a:cs typeface="+mn-cs"/>
              </a:rPr>
              <a:t>in any conforming implementation.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t>
            </a:r>
            <a:r>
              <a:rPr lang="en-US" sz="1200" b="1" kern="1200" baseline="0" dirty="0" smtClean="0">
                <a:solidFill>
                  <a:schemeClr val="tx1"/>
                </a:solidFill>
                <a:latin typeface="Times New Roman" pitchFamily="-110" charset="0"/>
                <a:ea typeface="+mn-ea"/>
                <a:cs typeface="+mn-cs"/>
              </a:rPr>
              <a:t>Interchange format: </a:t>
            </a:r>
            <a:r>
              <a:rPr lang="en-US" sz="1200" b="0" kern="1200" baseline="0" dirty="0" smtClean="0">
                <a:solidFill>
                  <a:schemeClr val="tx1"/>
                </a:solidFill>
                <a:latin typeface="Times New Roman" pitchFamily="-110" charset="0"/>
                <a:ea typeface="+mn-ea"/>
                <a:cs typeface="+mn-cs"/>
              </a:rPr>
              <a:t>A fully specified, fixed-length binary encoding that allows</a:t>
            </a:r>
          </a:p>
          <a:p>
            <a:r>
              <a:rPr lang="en-US" sz="1200" kern="1200" baseline="0" dirty="0" smtClean="0">
                <a:solidFill>
                  <a:schemeClr val="tx1"/>
                </a:solidFill>
                <a:latin typeface="Times New Roman" pitchFamily="-110" charset="0"/>
                <a:ea typeface="+mn-ea"/>
                <a:cs typeface="+mn-cs"/>
              </a:rPr>
              <a:t>data interchange between different platforms and that can be used for storage.</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38</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The three basic binary formats have bit lengths of 32, 64, and 128 bits, with</a:t>
            </a:r>
          </a:p>
          <a:p>
            <a:r>
              <a:rPr lang="en-US" sz="1200" kern="1200" baseline="0" dirty="0" smtClean="0">
                <a:solidFill>
                  <a:schemeClr val="tx1"/>
                </a:solidFill>
                <a:latin typeface="Times New Roman" pitchFamily="-110" charset="0"/>
                <a:ea typeface="+mn-ea"/>
                <a:cs typeface="+mn-cs"/>
              </a:rPr>
              <a:t>exponents of 8, 11, and 15 bits, respectively (Figure 10.21).</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39</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051D3E-919C-AB48-B297-5EAA28E5280B}" type="slidenum">
              <a:rPr lang="en-US"/>
              <a:pPr/>
              <a:t>4</a:t>
            </a:fld>
            <a:endParaRPr lang="en-US" dirty="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Figure 10.1 indicates, in general terms, how the ALU is interconnected with</a:t>
            </a:r>
          </a:p>
          <a:p>
            <a:r>
              <a:rPr lang="en-US" sz="1200" kern="1200" baseline="0" dirty="0" smtClean="0">
                <a:solidFill>
                  <a:schemeClr val="tx1"/>
                </a:solidFill>
                <a:latin typeface="Times New Roman" pitchFamily="-110" charset="0"/>
                <a:ea typeface="+mn-ea"/>
                <a:cs typeface="+mn-cs"/>
              </a:rPr>
              <a:t>the rest of the processor. Operands for arithmetic and logic operations are presented</a:t>
            </a:r>
          </a:p>
          <a:p>
            <a:r>
              <a:rPr lang="en-US" sz="1200" kern="1200" baseline="0" dirty="0" smtClean="0">
                <a:solidFill>
                  <a:schemeClr val="tx1"/>
                </a:solidFill>
                <a:latin typeface="Times New Roman" pitchFamily="-110" charset="0"/>
                <a:ea typeface="+mn-ea"/>
                <a:cs typeface="+mn-cs"/>
              </a:rPr>
              <a:t>to the ALU in registers, and the results of an operation are stored in registers.</a:t>
            </a:r>
          </a:p>
          <a:p>
            <a:r>
              <a:rPr lang="en-US" sz="1200" kern="1200" baseline="0" dirty="0" smtClean="0">
                <a:solidFill>
                  <a:schemeClr val="tx1"/>
                </a:solidFill>
                <a:latin typeface="Times New Roman" pitchFamily="-110" charset="0"/>
                <a:ea typeface="+mn-ea"/>
                <a:cs typeface="+mn-cs"/>
              </a:rPr>
              <a:t>These registers are temporary storage locations within the processor that are</a:t>
            </a:r>
          </a:p>
          <a:p>
            <a:r>
              <a:rPr lang="en-US" sz="1200" kern="1200" baseline="0" dirty="0" smtClean="0">
                <a:solidFill>
                  <a:schemeClr val="tx1"/>
                </a:solidFill>
                <a:latin typeface="Times New Roman" pitchFamily="-110" charset="0"/>
                <a:ea typeface="+mn-ea"/>
                <a:cs typeface="+mn-cs"/>
              </a:rPr>
              <a:t>connected by signal paths to the ALU (e.g., see Figure 2.3). The ALU may also set</a:t>
            </a:r>
          </a:p>
          <a:p>
            <a:r>
              <a:rPr lang="en-US" sz="1200" kern="1200" baseline="0" dirty="0" smtClean="0">
                <a:solidFill>
                  <a:schemeClr val="tx1"/>
                </a:solidFill>
                <a:latin typeface="Times New Roman" pitchFamily="-110" charset="0"/>
                <a:ea typeface="+mn-ea"/>
                <a:cs typeface="+mn-cs"/>
              </a:rPr>
              <a:t>flags as the result of an operation. For example, an overflow flag is set to 1 if the</a:t>
            </a:r>
          </a:p>
          <a:p>
            <a:r>
              <a:rPr lang="en-US" sz="1200" kern="1200" baseline="0" dirty="0" smtClean="0">
                <a:solidFill>
                  <a:schemeClr val="tx1"/>
                </a:solidFill>
                <a:latin typeface="Times New Roman" pitchFamily="-110" charset="0"/>
                <a:ea typeface="+mn-ea"/>
                <a:cs typeface="+mn-cs"/>
              </a:rPr>
              <a:t>result of a computation exceeds the length of the register into which it is to be stored.</a:t>
            </a:r>
          </a:p>
          <a:p>
            <a:r>
              <a:rPr lang="en-US" sz="1200" kern="1200" baseline="0" dirty="0" smtClean="0">
                <a:solidFill>
                  <a:schemeClr val="tx1"/>
                </a:solidFill>
                <a:latin typeface="Times New Roman" pitchFamily="-110" charset="0"/>
                <a:ea typeface="+mn-ea"/>
                <a:cs typeface="+mn-cs"/>
              </a:rPr>
              <a:t>The flag values are also stored in registers within the processor. The processor</a:t>
            </a:r>
          </a:p>
          <a:p>
            <a:r>
              <a:rPr lang="en-US" sz="1200" kern="1200" baseline="0" dirty="0" smtClean="0">
                <a:solidFill>
                  <a:schemeClr val="tx1"/>
                </a:solidFill>
                <a:latin typeface="Times New Roman" pitchFamily="-110" charset="0"/>
                <a:ea typeface="+mn-ea"/>
                <a:cs typeface="+mn-cs"/>
              </a:rPr>
              <a:t>provides signals that control the operation of the ALU and the movement of the</a:t>
            </a:r>
          </a:p>
          <a:p>
            <a:r>
              <a:rPr lang="en-US" sz="1200" kern="1200" baseline="0" dirty="0" smtClean="0">
                <a:solidFill>
                  <a:schemeClr val="tx1"/>
                </a:solidFill>
                <a:latin typeface="Times New Roman" pitchFamily="-110" charset="0"/>
                <a:ea typeface="+mn-ea"/>
                <a:cs typeface="+mn-cs"/>
              </a:rPr>
              <a:t>data into and out of the ALU.</a:t>
            </a:r>
          </a:p>
          <a:p>
            <a:endParaRPr lang="en-US" sz="1200"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The flag values are also stored in registers within the processor. The processor provides</a:t>
            </a:r>
          </a:p>
          <a:p>
            <a:r>
              <a:rPr lang="en-US" sz="1200" b="0" i="0" u="none" strike="noStrike" kern="1200" baseline="0" dirty="0" smtClean="0">
                <a:solidFill>
                  <a:schemeClr val="tx1"/>
                </a:solidFill>
                <a:latin typeface="Times New Roman" pitchFamily="-110" charset="0"/>
                <a:ea typeface="+mn-ea"/>
                <a:cs typeface="+mn-cs"/>
              </a:rPr>
              <a:t>signals that control the operation of the ALU and the movement of the data</a:t>
            </a:r>
          </a:p>
          <a:p>
            <a:r>
              <a:rPr lang="en-US" sz="1200" b="0" i="0" u="none" strike="noStrike" kern="1200" baseline="0" dirty="0" smtClean="0">
                <a:solidFill>
                  <a:schemeClr val="tx1"/>
                </a:solidFill>
                <a:latin typeface="Times New Roman" pitchFamily="-110" charset="0"/>
                <a:ea typeface="+mn-ea"/>
                <a:cs typeface="+mn-cs"/>
              </a:rPr>
              <a:t>into and out of the ALU.</a:t>
            </a:r>
            <a:endParaRPr lang="en-GB"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Table 10.3 summarizes</a:t>
            </a:r>
          </a:p>
          <a:p>
            <a:r>
              <a:rPr lang="en-US" sz="1200" kern="1200" baseline="0" dirty="0" smtClean="0">
                <a:solidFill>
                  <a:schemeClr val="tx1"/>
                </a:solidFill>
                <a:latin typeface="Times New Roman" pitchFamily="-110" charset="0"/>
                <a:ea typeface="+mn-ea"/>
                <a:cs typeface="+mn-cs"/>
              </a:rPr>
              <a:t>the characteristics of the three formats. The two basic decimal formats have bit</a:t>
            </a:r>
          </a:p>
          <a:p>
            <a:r>
              <a:rPr lang="en-US" sz="1200" kern="1200" baseline="0" dirty="0" smtClean="0">
                <a:solidFill>
                  <a:schemeClr val="tx1"/>
                </a:solidFill>
                <a:latin typeface="Times New Roman" pitchFamily="-110" charset="0"/>
                <a:ea typeface="+mn-ea"/>
                <a:cs typeface="+mn-cs"/>
              </a:rPr>
              <a:t>lengths of 64 and 128 bits. All of the basic formats are also arithmetic format types</a:t>
            </a:r>
          </a:p>
          <a:p>
            <a:r>
              <a:rPr lang="en-US" sz="1200" kern="1200" baseline="0" dirty="0" smtClean="0">
                <a:solidFill>
                  <a:schemeClr val="tx1"/>
                </a:solidFill>
                <a:latin typeface="Times New Roman" pitchFamily="-110" charset="0"/>
                <a:ea typeface="+mn-ea"/>
                <a:cs typeface="+mn-cs"/>
              </a:rPr>
              <a:t>(can be used for arithmetic operations) and interchange format types (platform</a:t>
            </a:r>
          </a:p>
          <a:p>
            <a:r>
              <a:rPr lang="en-US" sz="1200" kern="1200" baseline="0" dirty="0" smtClean="0">
                <a:solidFill>
                  <a:schemeClr val="tx1"/>
                </a:solidFill>
                <a:latin typeface="Times New Roman" pitchFamily="-110" charset="0"/>
                <a:ea typeface="+mn-ea"/>
                <a:cs typeface="+mn-cs"/>
              </a:rPr>
              <a:t>independent).</a:t>
            </a:r>
          </a:p>
          <a:p>
            <a:endParaRPr lang="en-US" sz="1200"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Several other formats are specified in the standard. The binary16 format is</a:t>
            </a:r>
          </a:p>
          <a:p>
            <a:r>
              <a:rPr lang="en-US" sz="1200" b="0" i="0" u="none" strike="noStrike" kern="1200" baseline="0" dirty="0" smtClean="0">
                <a:solidFill>
                  <a:schemeClr val="tx1"/>
                </a:solidFill>
                <a:latin typeface="Times New Roman" pitchFamily="-110" charset="0"/>
                <a:ea typeface="+mn-ea"/>
                <a:cs typeface="+mn-cs"/>
              </a:rPr>
              <a:t>only an interchange format and is intended for storage of values when higher precision</a:t>
            </a:r>
          </a:p>
          <a:p>
            <a:r>
              <a:rPr lang="en-US" sz="1200" b="0" i="0" u="none" strike="noStrike" kern="1200" baseline="0" dirty="0" smtClean="0">
                <a:solidFill>
                  <a:schemeClr val="tx1"/>
                </a:solidFill>
                <a:latin typeface="Times New Roman" pitchFamily="-110" charset="0"/>
                <a:ea typeface="+mn-ea"/>
                <a:cs typeface="+mn-cs"/>
              </a:rPr>
              <a:t>is not required. The binary{</a:t>
            </a:r>
            <a:r>
              <a:rPr lang="en-US" sz="1200" b="1" i="0" u="none" strike="noStrike" kern="1200" baseline="0" dirty="0" smtClean="0">
                <a:solidFill>
                  <a:schemeClr val="tx1"/>
                </a:solidFill>
                <a:latin typeface="Times New Roman" pitchFamily="-110" charset="0"/>
                <a:ea typeface="+mn-ea"/>
                <a:cs typeface="+mn-cs"/>
              </a:rPr>
              <a:t>k</a:t>
            </a:r>
            <a:r>
              <a:rPr lang="en-US" sz="1200" b="0" i="0" u="none" strike="noStrike" kern="1200" baseline="0" dirty="0" smtClean="0">
                <a:solidFill>
                  <a:schemeClr val="tx1"/>
                </a:solidFill>
                <a:latin typeface="Times New Roman" pitchFamily="-110" charset="0"/>
                <a:ea typeface="+mn-ea"/>
                <a:cs typeface="+mn-cs"/>
              </a:rPr>
              <a:t> } format and the decimal{</a:t>
            </a:r>
            <a:r>
              <a:rPr lang="en-US" sz="1200" b="1" i="0" u="none" strike="noStrike" kern="1200" baseline="0" dirty="0" smtClean="0">
                <a:solidFill>
                  <a:schemeClr val="tx1"/>
                </a:solidFill>
                <a:latin typeface="Times New Roman" pitchFamily="-110" charset="0"/>
                <a:ea typeface="+mn-ea"/>
                <a:cs typeface="+mn-cs"/>
              </a:rPr>
              <a:t>k</a:t>
            </a:r>
            <a:r>
              <a:rPr lang="en-US" sz="1200" b="0" i="0" u="none" strike="noStrike" kern="1200" baseline="0" dirty="0" smtClean="0">
                <a:solidFill>
                  <a:schemeClr val="tx1"/>
                </a:solidFill>
                <a:latin typeface="Times New Roman" pitchFamily="-110" charset="0"/>
                <a:ea typeface="+mn-ea"/>
                <a:cs typeface="+mn-cs"/>
              </a:rPr>
              <a:t> } format are interchange</a:t>
            </a:r>
          </a:p>
          <a:p>
            <a:r>
              <a:rPr lang="en-US" sz="1200" b="0" i="0" u="none" strike="noStrike" kern="1200" baseline="0" dirty="0" smtClean="0">
                <a:solidFill>
                  <a:schemeClr val="tx1"/>
                </a:solidFill>
                <a:latin typeface="Times New Roman" pitchFamily="-110" charset="0"/>
                <a:ea typeface="+mn-ea"/>
                <a:cs typeface="+mn-cs"/>
              </a:rPr>
              <a:t>formats with total length </a:t>
            </a:r>
            <a:r>
              <a:rPr lang="en-US" sz="1200" b="1" i="0" u="none" strike="noStrike" kern="1200" baseline="0" dirty="0" smtClean="0">
                <a:solidFill>
                  <a:schemeClr val="tx1"/>
                </a:solidFill>
                <a:latin typeface="Times New Roman" pitchFamily="-110" charset="0"/>
                <a:ea typeface="+mn-ea"/>
                <a:cs typeface="+mn-cs"/>
              </a:rPr>
              <a:t>k </a:t>
            </a:r>
            <a:r>
              <a:rPr lang="en-US" sz="1200" b="0" i="0" u="none" strike="noStrike" kern="1200" baseline="0" dirty="0" smtClean="0">
                <a:solidFill>
                  <a:schemeClr val="tx1"/>
                </a:solidFill>
                <a:latin typeface="Times New Roman" pitchFamily="-110" charset="0"/>
                <a:ea typeface="+mn-ea"/>
                <a:cs typeface="+mn-cs"/>
              </a:rPr>
              <a:t> bits and with defined lengths for the </a:t>
            </a:r>
            <a:r>
              <a:rPr lang="en-US" sz="1200" b="0" i="0" u="none" strike="noStrike" kern="1200" baseline="0" dirty="0" err="1" smtClean="0">
                <a:solidFill>
                  <a:schemeClr val="tx1"/>
                </a:solidFill>
                <a:latin typeface="Times New Roman" pitchFamily="-110" charset="0"/>
                <a:ea typeface="+mn-ea"/>
                <a:cs typeface="+mn-cs"/>
              </a:rPr>
              <a:t>significand</a:t>
            </a:r>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and exponent. The format must be a multiple of 32 bits; thus formats are defined for</a:t>
            </a:r>
          </a:p>
          <a:p>
            <a:r>
              <a:rPr lang="en-US" sz="1200" b="1" i="0" u="none" strike="noStrike" kern="1200" baseline="0" dirty="0" smtClean="0">
                <a:solidFill>
                  <a:schemeClr val="tx1"/>
                </a:solidFill>
                <a:latin typeface="Times New Roman" pitchFamily="-110" charset="0"/>
                <a:ea typeface="+mn-ea"/>
                <a:cs typeface="+mn-cs"/>
              </a:rPr>
              <a:t>k </a:t>
            </a:r>
            <a:r>
              <a:rPr lang="en-US" sz="1200" b="0" i="0" u="none" strike="noStrike" kern="1200" baseline="0" dirty="0" smtClean="0">
                <a:solidFill>
                  <a:schemeClr val="tx1"/>
                </a:solidFill>
                <a:latin typeface="Times New Roman" pitchFamily="-110" charset="0"/>
                <a:ea typeface="+mn-ea"/>
                <a:cs typeface="+mn-cs"/>
              </a:rPr>
              <a:t>=  160, 192, and so on. These two families of formats are also arithmetic formats.</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40</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Times New Roman" pitchFamily="-110" charset="0"/>
                <a:ea typeface="+mn-ea"/>
                <a:cs typeface="+mn-cs"/>
              </a:rPr>
              <a:t>In addition, the standard defines </a:t>
            </a:r>
            <a:r>
              <a:rPr lang="en-US" sz="1200" b="1" kern="1200" baseline="0" dirty="0" smtClean="0">
                <a:solidFill>
                  <a:schemeClr val="tx1"/>
                </a:solidFill>
                <a:latin typeface="Times New Roman" pitchFamily="-110" charset="0"/>
                <a:ea typeface="+mn-ea"/>
                <a:cs typeface="+mn-cs"/>
              </a:rPr>
              <a:t>extended precision formats, </a:t>
            </a:r>
            <a:r>
              <a:rPr lang="en-US" sz="1200" b="0" kern="1200" baseline="0" dirty="0" smtClean="0">
                <a:solidFill>
                  <a:schemeClr val="tx1"/>
                </a:solidFill>
                <a:latin typeface="Times New Roman" pitchFamily="-110" charset="0"/>
                <a:ea typeface="+mn-ea"/>
                <a:cs typeface="+mn-cs"/>
              </a:rPr>
              <a:t>which</a:t>
            </a:r>
          </a:p>
          <a:p>
            <a:r>
              <a:rPr lang="en-US" sz="1200" kern="1200" baseline="0" dirty="0" smtClean="0">
                <a:solidFill>
                  <a:schemeClr val="tx1"/>
                </a:solidFill>
                <a:latin typeface="Times New Roman" pitchFamily="-110" charset="0"/>
                <a:ea typeface="+mn-ea"/>
                <a:cs typeface="+mn-cs"/>
              </a:rPr>
              <a:t>extend a supported basic format by providing additional bits in the exponent</a:t>
            </a:r>
          </a:p>
          <a:p>
            <a:r>
              <a:rPr lang="en-US" sz="1200" kern="1200" baseline="0" dirty="0" smtClean="0">
                <a:solidFill>
                  <a:schemeClr val="tx1"/>
                </a:solidFill>
                <a:latin typeface="Times New Roman" pitchFamily="-110" charset="0"/>
                <a:ea typeface="+mn-ea"/>
                <a:cs typeface="+mn-cs"/>
              </a:rPr>
              <a:t>(extended range) and in the significand (extended precision). The exact format</a:t>
            </a:r>
          </a:p>
          <a:p>
            <a:r>
              <a:rPr lang="en-US" sz="1200" kern="1200" baseline="0" dirty="0" smtClean="0">
                <a:solidFill>
                  <a:schemeClr val="tx1"/>
                </a:solidFill>
                <a:latin typeface="Times New Roman" pitchFamily="-110" charset="0"/>
                <a:ea typeface="+mn-ea"/>
                <a:cs typeface="+mn-cs"/>
              </a:rPr>
              <a:t>is implementation dependent, but the standard places certain constraints on the</a:t>
            </a:r>
          </a:p>
          <a:p>
            <a:r>
              <a:rPr lang="en-US" sz="1200" kern="1200" baseline="0" dirty="0" smtClean="0">
                <a:solidFill>
                  <a:schemeClr val="tx1"/>
                </a:solidFill>
                <a:latin typeface="Times New Roman" pitchFamily="-110" charset="0"/>
                <a:ea typeface="+mn-ea"/>
                <a:cs typeface="+mn-cs"/>
              </a:rPr>
              <a:t>length of the exponent and significand. These formats are arithmetic format types</a:t>
            </a:r>
          </a:p>
          <a:p>
            <a:r>
              <a:rPr lang="en-US" sz="1200" kern="1200" baseline="0" dirty="0" smtClean="0">
                <a:solidFill>
                  <a:schemeClr val="tx1"/>
                </a:solidFill>
                <a:latin typeface="Times New Roman" pitchFamily="-110" charset="0"/>
                <a:ea typeface="+mn-ea"/>
                <a:cs typeface="+mn-cs"/>
              </a:rPr>
              <a:t>but not interchange format types. The extended formats are to be used for intermediate</a:t>
            </a:r>
          </a:p>
          <a:p>
            <a:r>
              <a:rPr lang="en-US" sz="1200" kern="1200" baseline="0" dirty="0" smtClean="0">
                <a:solidFill>
                  <a:schemeClr val="tx1"/>
                </a:solidFill>
                <a:latin typeface="Times New Roman" pitchFamily="-110" charset="0"/>
                <a:ea typeface="+mn-ea"/>
                <a:cs typeface="+mn-cs"/>
              </a:rPr>
              <a:t>calculations. With their greater precision, the extended formats lessen the</a:t>
            </a:r>
          </a:p>
          <a:p>
            <a:r>
              <a:rPr lang="en-US" sz="1200" kern="1200" baseline="0" dirty="0" smtClean="0">
                <a:solidFill>
                  <a:schemeClr val="tx1"/>
                </a:solidFill>
                <a:latin typeface="Times New Roman" pitchFamily="-110" charset="0"/>
                <a:ea typeface="+mn-ea"/>
                <a:cs typeface="+mn-cs"/>
              </a:rPr>
              <a:t>chance of a final result that has been contaminated by excessive round-off error;</a:t>
            </a:r>
          </a:p>
          <a:p>
            <a:r>
              <a:rPr lang="en-US" sz="1200" kern="1200" baseline="0" dirty="0" smtClean="0">
                <a:solidFill>
                  <a:schemeClr val="tx1"/>
                </a:solidFill>
                <a:latin typeface="Times New Roman" pitchFamily="-110" charset="0"/>
                <a:ea typeface="+mn-ea"/>
                <a:cs typeface="+mn-cs"/>
              </a:rPr>
              <a:t>with their greater range, they also lessen the chance of an intermediate overflow</a:t>
            </a:r>
          </a:p>
          <a:p>
            <a:r>
              <a:rPr lang="en-US" sz="1200" kern="1200" baseline="0" dirty="0" smtClean="0">
                <a:solidFill>
                  <a:schemeClr val="tx1"/>
                </a:solidFill>
                <a:latin typeface="Times New Roman" pitchFamily="-110" charset="0"/>
                <a:ea typeface="+mn-ea"/>
                <a:cs typeface="+mn-cs"/>
              </a:rPr>
              <a:t>aborting a computation whose final result would have been representable in a basic</a:t>
            </a:r>
          </a:p>
          <a:p>
            <a:r>
              <a:rPr lang="en-US" sz="1200" kern="1200" baseline="0" dirty="0" smtClean="0">
                <a:solidFill>
                  <a:schemeClr val="tx1"/>
                </a:solidFill>
                <a:latin typeface="Times New Roman" pitchFamily="-110" charset="0"/>
                <a:ea typeface="+mn-ea"/>
                <a:cs typeface="+mn-cs"/>
              </a:rPr>
              <a:t>format. An additional motivation for the extended format is that it affords some</a:t>
            </a:r>
          </a:p>
          <a:p>
            <a:r>
              <a:rPr lang="en-US" sz="1200" kern="1200" baseline="0" dirty="0" smtClean="0">
                <a:solidFill>
                  <a:schemeClr val="tx1"/>
                </a:solidFill>
                <a:latin typeface="Times New Roman" pitchFamily="-110" charset="0"/>
                <a:ea typeface="+mn-ea"/>
                <a:cs typeface="+mn-cs"/>
              </a:rPr>
              <a:t>of the benefits of a larger basic format without incurring the time penalty usually</a:t>
            </a:r>
          </a:p>
          <a:p>
            <a:r>
              <a:rPr lang="en-US" sz="1200" kern="1200" baseline="0" dirty="0" smtClean="0">
                <a:solidFill>
                  <a:schemeClr val="tx1"/>
                </a:solidFill>
                <a:latin typeface="Times New Roman" pitchFamily="-110" charset="0"/>
                <a:ea typeface="+mn-ea"/>
                <a:cs typeface="+mn-cs"/>
              </a:rPr>
              <a:t>associated with higher precision.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Finally, IEEE 754-2008 defines an </a:t>
            </a:r>
            <a:r>
              <a:rPr lang="en-US" sz="1200" b="1" kern="1200" baseline="0" dirty="0" smtClean="0">
                <a:solidFill>
                  <a:schemeClr val="tx1"/>
                </a:solidFill>
                <a:latin typeface="Times New Roman" pitchFamily="-110" charset="0"/>
                <a:ea typeface="+mn-ea"/>
                <a:cs typeface="+mn-cs"/>
              </a:rPr>
              <a:t>extendable precision format </a:t>
            </a:r>
            <a:r>
              <a:rPr lang="en-US" sz="1200" b="0" kern="1200" baseline="0" dirty="0" smtClean="0">
                <a:solidFill>
                  <a:schemeClr val="tx1"/>
                </a:solidFill>
                <a:latin typeface="Times New Roman" pitchFamily="-110" charset="0"/>
                <a:ea typeface="+mn-ea"/>
                <a:cs typeface="+mn-cs"/>
              </a:rPr>
              <a:t>as a format</a:t>
            </a:r>
          </a:p>
          <a:p>
            <a:r>
              <a:rPr lang="en-US" sz="1200" kern="1200" baseline="0" dirty="0" smtClean="0">
                <a:solidFill>
                  <a:schemeClr val="tx1"/>
                </a:solidFill>
                <a:latin typeface="Times New Roman" pitchFamily="-110" charset="0"/>
                <a:ea typeface="+mn-ea"/>
                <a:cs typeface="+mn-cs"/>
              </a:rPr>
              <a:t>with a precision and range that are defined under user control. Again, these formats</a:t>
            </a:r>
          </a:p>
          <a:p>
            <a:r>
              <a:rPr lang="en-US" sz="1200" kern="1200" baseline="0" dirty="0" smtClean="0">
                <a:solidFill>
                  <a:schemeClr val="tx1"/>
                </a:solidFill>
                <a:latin typeface="Times New Roman" pitchFamily="-110" charset="0"/>
                <a:ea typeface="+mn-ea"/>
                <a:cs typeface="+mn-cs"/>
              </a:rPr>
              <a:t>may be used for intermediate calculations, but the standard places no constraint or</a:t>
            </a:r>
          </a:p>
          <a:p>
            <a:r>
              <a:rPr lang="en-US" sz="1200" kern="1200" baseline="0" dirty="0" smtClean="0">
                <a:solidFill>
                  <a:schemeClr val="tx1"/>
                </a:solidFill>
                <a:latin typeface="Times New Roman" pitchFamily="-110" charset="0"/>
                <a:ea typeface="+mn-ea"/>
                <a:cs typeface="+mn-cs"/>
              </a:rPr>
              <a:t>format or length.</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41</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Table 10.4 shows the relationship between defined formats and format types.</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42</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Times New Roman" pitchFamily="-110" charset="0"/>
                <a:ea typeface="+mn-ea"/>
                <a:cs typeface="+mn-cs"/>
              </a:rPr>
              <a:t>Not all bit patterns in the IEEE formats are interpreted in the usual way;</a:t>
            </a:r>
          </a:p>
          <a:p>
            <a:r>
              <a:rPr lang="en-US" sz="1200" kern="1200" baseline="0" dirty="0" smtClean="0">
                <a:solidFill>
                  <a:schemeClr val="tx1"/>
                </a:solidFill>
                <a:latin typeface="Times New Roman" pitchFamily="-110" charset="0"/>
                <a:ea typeface="+mn-ea"/>
                <a:cs typeface="+mn-cs"/>
              </a:rPr>
              <a:t>instead, some bit patterns are used to represent special values. Table 10.5 indicates</a:t>
            </a:r>
          </a:p>
          <a:p>
            <a:r>
              <a:rPr lang="en-US" sz="1200" kern="1200" baseline="0" dirty="0" smtClean="0">
                <a:solidFill>
                  <a:schemeClr val="tx1"/>
                </a:solidFill>
                <a:latin typeface="Times New Roman" pitchFamily="-110" charset="0"/>
                <a:ea typeface="+mn-ea"/>
                <a:cs typeface="+mn-cs"/>
              </a:rPr>
              <a:t>the values assigned to various bit patterns. The exponent values of all zeros (0 bits)</a:t>
            </a:r>
          </a:p>
          <a:p>
            <a:r>
              <a:rPr lang="en-US" sz="1200" kern="1200" baseline="0" dirty="0" smtClean="0">
                <a:solidFill>
                  <a:schemeClr val="tx1"/>
                </a:solidFill>
                <a:latin typeface="Times New Roman" pitchFamily="-110" charset="0"/>
                <a:ea typeface="+mn-ea"/>
                <a:cs typeface="+mn-cs"/>
              </a:rPr>
              <a:t>and all ones (1 bits) define special values.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following classes of numbers are represented: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For exponent values in the range of 1 through 254 for 32-bit format, 1 through</a:t>
            </a:r>
          </a:p>
          <a:p>
            <a:r>
              <a:rPr lang="en-US" sz="1200" kern="1200" baseline="0" dirty="0" smtClean="0">
                <a:solidFill>
                  <a:schemeClr val="tx1"/>
                </a:solidFill>
                <a:latin typeface="Times New Roman" pitchFamily="-110" charset="0"/>
                <a:ea typeface="+mn-ea"/>
                <a:cs typeface="+mn-cs"/>
              </a:rPr>
              <a:t>2046 for 64-bit format, and 1 through 16382, normal nonzero floating-point</a:t>
            </a:r>
          </a:p>
          <a:p>
            <a:r>
              <a:rPr lang="en-US" sz="1200" kern="1200" baseline="0" dirty="0" smtClean="0">
                <a:solidFill>
                  <a:schemeClr val="tx1"/>
                </a:solidFill>
                <a:latin typeface="Times New Roman" pitchFamily="-110" charset="0"/>
                <a:ea typeface="+mn-ea"/>
                <a:cs typeface="+mn-cs"/>
              </a:rPr>
              <a:t>numbers are represented. The exponent is biased, so that the range of exponents</a:t>
            </a:r>
          </a:p>
          <a:p>
            <a:r>
              <a:rPr lang="en-US" sz="1200" kern="1200" baseline="0" dirty="0" smtClean="0">
                <a:solidFill>
                  <a:schemeClr val="tx1"/>
                </a:solidFill>
                <a:latin typeface="Times New Roman" pitchFamily="-110" charset="0"/>
                <a:ea typeface="+mn-ea"/>
                <a:cs typeface="+mn-cs"/>
              </a:rPr>
              <a:t>is -126 through +127 for 32-bit format, and so on. A normal number</a:t>
            </a:r>
          </a:p>
          <a:p>
            <a:r>
              <a:rPr lang="en-US" sz="1200" kern="1200" baseline="0" dirty="0" smtClean="0">
                <a:solidFill>
                  <a:schemeClr val="tx1"/>
                </a:solidFill>
                <a:latin typeface="Times New Roman" pitchFamily="-110" charset="0"/>
                <a:ea typeface="+mn-ea"/>
                <a:cs typeface="+mn-cs"/>
              </a:rPr>
              <a:t>requires a 1 bit to the left of the binary point; this bit is implied, giving an</a:t>
            </a:r>
          </a:p>
          <a:p>
            <a:r>
              <a:rPr lang="en-US" sz="1200" kern="1200" baseline="0" dirty="0" smtClean="0">
                <a:solidFill>
                  <a:schemeClr val="tx1"/>
                </a:solidFill>
                <a:latin typeface="Times New Roman" pitchFamily="-110" charset="0"/>
                <a:ea typeface="+mn-ea"/>
                <a:cs typeface="+mn-cs"/>
              </a:rPr>
              <a:t>effective 24-bit, 53-bit, or 113-bit significand. Because one of the bits is implied,</a:t>
            </a:r>
          </a:p>
          <a:p>
            <a:r>
              <a:rPr lang="en-US" sz="1200" kern="1200" baseline="0" dirty="0" smtClean="0">
                <a:solidFill>
                  <a:schemeClr val="tx1"/>
                </a:solidFill>
                <a:latin typeface="Times New Roman" pitchFamily="-110" charset="0"/>
                <a:ea typeface="+mn-ea"/>
                <a:cs typeface="+mn-cs"/>
              </a:rPr>
              <a:t>the corresponding field in the binary format is referred to as the </a:t>
            </a:r>
            <a:r>
              <a:rPr lang="en-US" sz="1200" b="1" kern="1200" baseline="0" dirty="0" smtClean="0">
                <a:solidFill>
                  <a:schemeClr val="tx1"/>
                </a:solidFill>
                <a:latin typeface="Times New Roman" pitchFamily="-110" charset="0"/>
                <a:ea typeface="+mn-ea"/>
                <a:cs typeface="+mn-cs"/>
              </a:rPr>
              <a:t>trailing</a:t>
            </a:r>
          </a:p>
          <a:p>
            <a:r>
              <a:rPr lang="en-US" sz="1200" b="1" kern="1200" baseline="0" dirty="0" smtClean="0">
                <a:solidFill>
                  <a:schemeClr val="tx1"/>
                </a:solidFill>
                <a:latin typeface="Times New Roman" pitchFamily="-110" charset="0"/>
                <a:ea typeface="+mn-ea"/>
                <a:cs typeface="+mn-cs"/>
              </a:rPr>
              <a:t>significand field.</a:t>
            </a:r>
          </a:p>
          <a:p>
            <a:endParaRPr lang="en-US" sz="1200" b="1"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An exponent of zero together with a fraction of zero represents positive or</a:t>
            </a:r>
          </a:p>
          <a:p>
            <a:r>
              <a:rPr lang="en-US" sz="1200" kern="1200" baseline="0" dirty="0" smtClean="0">
                <a:solidFill>
                  <a:schemeClr val="tx1"/>
                </a:solidFill>
                <a:latin typeface="Times New Roman" pitchFamily="-110" charset="0"/>
                <a:ea typeface="+mn-ea"/>
                <a:cs typeface="+mn-cs"/>
              </a:rPr>
              <a:t>negative zero, depending on the sign bit. As was mentioned, it is useful to have</a:t>
            </a:r>
          </a:p>
          <a:p>
            <a:r>
              <a:rPr lang="en-US" sz="1200" kern="1200" baseline="0" dirty="0" smtClean="0">
                <a:solidFill>
                  <a:schemeClr val="tx1"/>
                </a:solidFill>
                <a:latin typeface="Times New Roman" pitchFamily="-110" charset="0"/>
                <a:ea typeface="+mn-ea"/>
                <a:cs typeface="+mn-cs"/>
              </a:rPr>
              <a:t>an exact value of 0 represented.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An exponent of all ones together with a fraction of zero represents positive</a:t>
            </a:r>
          </a:p>
          <a:p>
            <a:r>
              <a:rPr lang="en-US" sz="1200" kern="1200" baseline="0" dirty="0" smtClean="0">
                <a:solidFill>
                  <a:schemeClr val="tx1"/>
                </a:solidFill>
                <a:latin typeface="Times New Roman" pitchFamily="-110" charset="0"/>
                <a:ea typeface="+mn-ea"/>
                <a:cs typeface="+mn-cs"/>
              </a:rPr>
              <a:t>or negative infinity, depending on the sign bit. It is also useful to have a representation</a:t>
            </a:r>
          </a:p>
          <a:p>
            <a:r>
              <a:rPr lang="en-US" sz="1200" kern="1200" baseline="0" dirty="0" smtClean="0">
                <a:solidFill>
                  <a:schemeClr val="tx1"/>
                </a:solidFill>
                <a:latin typeface="Times New Roman" pitchFamily="-110" charset="0"/>
                <a:ea typeface="+mn-ea"/>
                <a:cs typeface="+mn-cs"/>
              </a:rPr>
              <a:t>of infinity. This leaves it up to the user to decide whether to treat</a:t>
            </a:r>
          </a:p>
          <a:p>
            <a:r>
              <a:rPr lang="en-US" sz="1200" kern="1200" baseline="0" dirty="0" smtClean="0">
                <a:solidFill>
                  <a:schemeClr val="tx1"/>
                </a:solidFill>
                <a:latin typeface="Times New Roman" pitchFamily="-110" charset="0"/>
                <a:ea typeface="+mn-ea"/>
                <a:cs typeface="+mn-cs"/>
              </a:rPr>
              <a:t>overflow as an error condition or to carry the value  and proceed with whatever</a:t>
            </a:r>
          </a:p>
          <a:p>
            <a:r>
              <a:rPr lang="en-US" sz="1200" kern="1200" baseline="0" dirty="0" smtClean="0">
                <a:solidFill>
                  <a:schemeClr val="tx1"/>
                </a:solidFill>
                <a:latin typeface="Times New Roman" pitchFamily="-110" charset="0"/>
                <a:ea typeface="+mn-ea"/>
                <a:cs typeface="+mn-cs"/>
              </a:rPr>
              <a:t>program is being executed.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An exponent of zero together with a nonzero fraction represents a subnormal</a:t>
            </a:r>
          </a:p>
          <a:p>
            <a:r>
              <a:rPr lang="en-US" sz="1200" kern="1200" baseline="0" dirty="0" smtClean="0">
                <a:solidFill>
                  <a:schemeClr val="tx1"/>
                </a:solidFill>
                <a:latin typeface="Times New Roman" pitchFamily="-110" charset="0"/>
                <a:ea typeface="+mn-ea"/>
                <a:cs typeface="+mn-cs"/>
              </a:rPr>
              <a:t>number. In this case, the bit to the left of the binary point is zero and the true</a:t>
            </a:r>
          </a:p>
          <a:p>
            <a:r>
              <a:rPr lang="en-US" sz="1200" kern="1200" baseline="0" dirty="0" smtClean="0">
                <a:solidFill>
                  <a:schemeClr val="tx1"/>
                </a:solidFill>
                <a:latin typeface="Times New Roman" pitchFamily="-110" charset="0"/>
                <a:ea typeface="+mn-ea"/>
                <a:cs typeface="+mn-cs"/>
              </a:rPr>
              <a:t>exponent is -126 or -1022. The number is positive or negative depending on</a:t>
            </a:r>
          </a:p>
          <a:p>
            <a:r>
              <a:rPr lang="en-US" sz="1200" kern="1200" baseline="0" dirty="0" smtClean="0">
                <a:solidFill>
                  <a:schemeClr val="tx1"/>
                </a:solidFill>
                <a:latin typeface="Times New Roman" pitchFamily="-110" charset="0"/>
                <a:ea typeface="+mn-ea"/>
                <a:cs typeface="+mn-cs"/>
              </a:rPr>
              <a:t>the sign bit.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An exponent of all ones together with a nonzero fraction is given the value</a:t>
            </a:r>
          </a:p>
          <a:p>
            <a:r>
              <a:rPr lang="en-US" sz="1200" kern="1200" baseline="0" dirty="0" smtClean="0">
                <a:solidFill>
                  <a:schemeClr val="tx1"/>
                </a:solidFill>
                <a:latin typeface="Times New Roman" pitchFamily="-110" charset="0"/>
                <a:ea typeface="+mn-ea"/>
                <a:cs typeface="+mn-cs"/>
              </a:rPr>
              <a:t>NaN, which means </a:t>
            </a:r>
            <a:r>
              <a:rPr lang="en-US" sz="1200" i="1" kern="1200" baseline="0" dirty="0" smtClean="0">
                <a:solidFill>
                  <a:schemeClr val="tx1"/>
                </a:solidFill>
                <a:latin typeface="Times New Roman" pitchFamily="-110" charset="0"/>
                <a:ea typeface="+mn-ea"/>
                <a:cs typeface="+mn-cs"/>
              </a:rPr>
              <a:t>Not a Number, and is used to signal various exception</a:t>
            </a:r>
          </a:p>
          <a:p>
            <a:r>
              <a:rPr lang="en-US" sz="1200" kern="1200" baseline="0" dirty="0" smtClean="0">
                <a:solidFill>
                  <a:schemeClr val="tx1"/>
                </a:solidFill>
                <a:latin typeface="Times New Roman" pitchFamily="-110" charset="0"/>
                <a:ea typeface="+mn-ea"/>
                <a:cs typeface="+mn-cs"/>
              </a:rPr>
              <a:t>conditions.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significance of subnormal numbers and NaNs is discussed in Section 10.5.</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43</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Table 10.5</a:t>
            </a:r>
            <a:r>
              <a:rPr lang="en-US" baseline="0" dirty="0" smtClean="0"/>
              <a:t> continued.</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44</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Table 10.5 continued.</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45</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BBEEFD-6EA7-0048-B452-AD6525C21B64}" type="slidenum">
              <a:rPr lang="en-US"/>
              <a:pPr/>
              <a:t>46</a:t>
            </a:fld>
            <a:endParaRPr lang="en-US" dirty="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Table 10.6 summarizes the basic operations for floating-point arithmetic. For addition</a:t>
            </a:r>
          </a:p>
          <a:p>
            <a:r>
              <a:rPr lang="en-US" sz="1200" kern="1200" baseline="0" dirty="0" smtClean="0">
                <a:solidFill>
                  <a:schemeClr val="tx1"/>
                </a:solidFill>
                <a:latin typeface="Times New Roman" pitchFamily="-110" charset="0"/>
                <a:ea typeface="+mn-ea"/>
                <a:cs typeface="+mn-cs"/>
              </a:rPr>
              <a:t>and subtraction, it is necessary to ensure that both operands have the same</a:t>
            </a:r>
          </a:p>
          <a:p>
            <a:r>
              <a:rPr lang="en-US" sz="1200" kern="1200" baseline="0" dirty="0" smtClean="0">
                <a:solidFill>
                  <a:schemeClr val="tx1"/>
                </a:solidFill>
                <a:latin typeface="Times New Roman" pitchFamily="-110" charset="0"/>
                <a:ea typeface="+mn-ea"/>
                <a:cs typeface="+mn-cs"/>
              </a:rPr>
              <a:t>exponent value. This may require shifting the radix point on one of the operands to</a:t>
            </a:r>
          </a:p>
          <a:p>
            <a:r>
              <a:rPr lang="en-US" sz="1200" kern="1200" baseline="0" dirty="0" smtClean="0">
                <a:solidFill>
                  <a:schemeClr val="tx1"/>
                </a:solidFill>
                <a:latin typeface="Times New Roman" pitchFamily="-110" charset="0"/>
                <a:ea typeface="+mn-ea"/>
                <a:cs typeface="+mn-cs"/>
              </a:rPr>
              <a:t>achieve alignment. Multiplication and division are more straightforward.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 floating-point operation may produce one of these conditions: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t>
            </a:r>
            <a:r>
              <a:rPr lang="en-US" sz="1200" b="1" kern="1200" baseline="0" dirty="0" smtClean="0">
                <a:solidFill>
                  <a:schemeClr val="tx1"/>
                </a:solidFill>
                <a:latin typeface="Times New Roman" pitchFamily="-110" charset="0"/>
                <a:ea typeface="+mn-ea"/>
                <a:cs typeface="+mn-cs"/>
              </a:rPr>
              <a:t>Exponent overflow: </a:t>
            </a:r>
            <a:r>
              <a:rPr lang="en-US" sz="1200" b="0" kern="1200" baseline="0" dirty="0" smtClean="0">
                <a:solidFill>
                  <a:schemeClr val="tx1"/>
                </a:solidFill>
                <a:latin typeface="Times New Roman" pitchFamily="-110" charset="0"/>
                <a:ea typeface="+mn-ea"/>
                <a:cs typeface="+mn-cs"/>
              </a:rPr>
              <a:t>A positive exponent exceeds the maximum possible exponent</a:t>
            </a:r>
          </a:p>
          <a:p>
            <a:r>
              <a:rPr lang="en-US" sz="1200" kern="1200" baseline="0" dirty="0" smtClean="0">
                <a:solidFill>
                  <a:schemeClr val="tx1"/>
                </a:solidFill>
                <a:latin typeface="Times New Roman" pitchFamily="-110" charset="0"/>
                <a:ea typeface="+mn-ea"/>
                <a:cs typeface="+mn-cs"/>
              </a:rPr>
              <a:t>value. In some systems, this may be designated as +</a:t>
            </a:r>
            <a:r>
              <a:rPr lang="en-US" sz="1200" kern="1200" baseline="30000" dirty="0" smtClean="0">
                <a:solidFill>
                  <a:schemeClr val="tx1"/>
                </a:solidFill>
                <a:latin typeface="Times New Roman" pitchFamily="-110" charset="0"/>
                <a:ea typeface="+mn-ea"/>
                <a:cs typeface="+mn-cs"/>
              </a:rPr>
              <a:t> ∞ </a:t>
            </a:r>
            <a:r>
              <a:rPr lang="en-US" sz="1200" kern="1200" baseline="0" dirty="0" smtClean="0">
                <a:solidFill>
                  <a:schemeClr val="tx1"/>
                </a:solidFill>
                <a:latin typeface="Times New Roman" pitchFamily="-110" charset="0"/>
                <a:ea typeface="+mn-ea"/>
                <a:cs typeface="+mn-cs"/>
              </a:rPr>
              <a:t>or -</a:t>
            </a:r>
            <a:r>
              <a:rPr lang="en-US" sz="1200" kern="1200" baseline="30000" dirty="0" smtClean="0">
                <a:solidFill>
                  <a:schemeClr val="tx1"/>
                </a:solidFill>
                <a:latin typeface="Times New Roman" pitchFamily="-110" charset="0"/>
                <a:ea typeface="+mn-ea"/>
                <a:cs typeface="+mn-cs"/>
              </a:rPr>
              <a:t> ∞</a:t>
            </a:r>
            <a:r>
              <a:rPr lang="en-US" sz="1200" kern="1200" baseline="0" dirty="0" smtClean="0">
                <a:solidFill>
                  <a:schemeClr val="tx1"/>
                </a:solidFill>
                <a:latin typeface="Times New Roman" pitchFamily="-110" charset="0"/>
                <a:ea typeface="+mn-ea"/>
                <a:cs typeface="+mn-cs"/>
              </a:rPr>
              <a: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t>
            </a:r>
            <a:r>
              <a:rPr lang="en-US" sz="1200" b="1" kern="1200" baseline="0" dirty="0" smtClean="0">
                <a:solidFill>
                  <a:schemeClr val="tx1"/>
                </a:solidFill>
                <a:latin typeface="Times New Roman" pitchFamily="-110" charset="0"/>
                <a:ea typeface="+mn-ea"/>
                <a:cs typeface="+mn-cs"/>
              </a:rPr>
              <a:t>Exponent underflow: </a:t>
            </a:r>
            <a:r>
              <a:rPr lang="en-US" sz="1200" b="0" kern="1200" baseline="0" dirty="0" smtClean="0">
                <a:solidFill>
                  <a:schemeClr val="tx1"/>
                </a:solidFill>
                <a:latin typeface="Times New Roman" pitchFamily="-110" charset="0"/>
                <a:ea typeface="+mn-ea"/>
                <a:cs typeface="+mn-cs"/>
              </a:rPr>
              <a:t>A negative exponent is less than the minimum possible</a:t>
            </a:r>
          </a:p>
          <a:p>
            <a:r>
              <a:rPr lang="en-US" sz="1200" kern="1200" baseline="0" dirty="0" smtClean="0">
                <a:solidFill>
                  <a:schemeClr val="tx1"/>
                </a:solidFill>
                <a:latin typeface="Times New Roman" pitchFamily="-110" charset="0"/>
                <a:ea typeface="+mn-ea"/>
                <a:cs typeface="+mn-cs"/>
              </a:rPr>
              <a:t>exponent value (e.g., -200 is less than -127). This means that the number is</a:t>
            </a:r>
          </a:p>
          <a:p>
            <a:r>
              <a:rPr lang="en-US" sz="1200" kern="1200" baseline="0" dirty="0" smtClean="0">
                <a:solidFill>
                  <a:schemeClr val="tx1"/>
                </a:solidFill>
                <a:latin typeface="Times New Roman" pitchFamily="-110" charset="0"/>
                <a:ea typeface="+mn-ea"/>
                <a:cs typeface="+mn-cs"/>
              </a:rPr>
              <a:t>too small to be represented, and it may be reported as 0.</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t>
            </a:r>
            <a:r>
              <a:rPr lang="en-US" sz="1200" b="1" kern="1200" baseline="0" dirty="0" smtClean="0">
                <a:solidFill>
                  <a:schemeClr val="tx1"/>
                </a:solidFill>
                <a:latin typeface="Times New Roman" pitchFamily="-110" charset="0"/>
                <a:ea typeface="+mn-ea"/>
                <a:cs typeface="+mn-cs"/>
              </a:rPr>
              <a:t>Significand underflow: </a:t>
            </a:r>
            <a:r>
              <a:rPr lang="en-US" sz="1200" b="0" kern="1200" baseline="0" dirty="0" smtClean="0">
                <a:solidFill>
                  <a:schemeClr val="tx1"/>
                </a:solidFill>
                <a:latin typeface="Times New Roman" pitchFamily="-110" charset="0"/>
                <a:ea typeface="+mn-ea"/>
                <a:cs typeface="+mn-cs"/>
              </a:rPr>
              <a:t>In the process of aligning significands, digits may flow</a:t>
            </a:r>
          </a:p>
          <a:p>
            <a:r>
              <a:rPr lang="en-US" sz="1200" kern="1200" baseline="0" dirty="0" smtClean="0">
                <a:solidFill>
                  <a:schemeClr val="tx1"/>
                </a:solidFill>
                <a:latin typeface="Times New Roman" pitchFamily="-110" charset="0"/>
                <a:ea typeface="+mn-ea"/>
                <a:cs typeface="+mn-cs"/>
              </a:rPr>
              <a:t>off the right end of the significand. As we shall discuss, some form of rounding</a:t>
            </a:r>
          </a:p>
          <a:p>
            <a:r>
              <a:rPr lang="en-US" sz="1200" kern="1200" baseline="0" dirty="0" smtClean="0">
                <a:solidFill>
                  <a:schemeClr val="tx1"/>
                </a:solidFill>
                <a:latin typeface="Times New Roman" pitchFamily="-110" charset="0"/>
                <a:ea typeface="+mn-ea"/>
                <a:cs typeface="+mn-cs"/>
              </a:rPr>
              <a:t>is required.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t>
            </a:r>
            <a:r>
              <a:rPr lang="en-US" sz="1200" b="1" kern="1200" baseline="0" dirty="0" smtClean="0">
                <a:solidFill>
                  <a:schemeClr val="tx1"/>
                </a:solidFill>
                <a:latin typeface="Times New Roman" pitchFamily="-110" charset="0"/>
                <a:ea typeface="+mn-ea"/>
                <a:cs typeface="+mn-cs"/>
              </a:rPr>
              <a:t>Significand overflow: </a:t>
            </a:r>
            <a:r>
              <a:rPr lang="en-US" sz="1200" b="0" kern="1200" baseline="0" dirty="0" smtClean="0">
                <a:solidFill>
                  <a:schemeClr val="tx1"/>
                </a:solidFill>
                <a:latin typeface="Times New Roman" pitchFamily="-110" charset="0"/>
                <a:ea typeface="+mn-ea"/>
                <a:cs typeface="+mn-cs"/>
              </a:rPr>
              <a:t>The addition of two significands of the same sign may</a:t>
            </a:r>
          </a:p>
          <a:p>
            <a:r>
              <a:rPr lang="en-US" sz="1200" b="0" kern="1200" baseline="0" dirty="0" smtClean="0">
                <a:solidFill>
                  <a:schemeClr val="tx1"/>
                </a:solidFill>
                <a:latin typeface="Times New Roman" pitchFamily="-110" charset="0"/>
                <a:ea typeface="+mn-ea"/>
                <a:cs typeface="+mn-cs"/>
              </a:rPr>
              <a:t>result in a carry out of the most significant bit. This can be fixed by realignment,</a:t>
            </a:r>
          </a:p>
          <a:p>
            <a:r>
              <a:rPr lang="en-US" sz="1200" kern="1200" baseline="0" dirty="0" smtClean="0">
                <a:solidFill>
                  <a:schemeClr val="tx1"/>
                </a:solidFill>
                <a:latin typeface="Times New Roman" pitchFamily="-110" charset="0"/>
                <a:ea typeface="+mn-ea"/>
                <a:cs typeface="+mn-cs"/>
              </a:rPr>
              <a:t>as we shall explain.</a:t>
            </a:r>
            <a:endParaRPr lang="en-GB"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Times New Roman" pitchFamily="-110" charset="0"/>
                <a:ea typeface="+mn-ea"/>
                <a:cs typeface="+mn-cs"/>
              </a:rPr>
              <a:t>In floating-point arithmetic, addition and subtraction are more complex than multiplication</a:t>
            </a:r>
          </a:p>
          <a:p>
            <a:r>
              <a:rPr lang="en-US" sz="1200" kern="1200" baseline="0" dirty="0" smtClean="0">
                <a:solidFill>
                  <a:schemeClr val="tx1"/>
                </a:solidFill>
                <a:latin typeface="Times New Roman" pitchFamily="-110" charset="0"/>
                <a:ea typeface="+mn-ea"/>
                <a:cs typeface="+mn-cs"/>
              </a:rPr>
              <a:t>and division. This is because of the need for alignment. There are four</a:t>
            </a:r>
          </a:p>
          <a:p>
            <a:r>
              <a:rPr lang="en-US" sz="1200" kern="1200" baseline="0" dirty="0" smtClean="0">
                <a:solidFill>
                  <a:schemeClr val="tx1"/>
                </a:solidFill>
                <a:latin typeface="Times New Roman" pitchFamily="-110" charset="0"/>
                <a:ea typeface="+mn-ea"/>
                <a:cs typeface="+mn-cs"/>
              </a:rPr>
              <a:t>basic phases of the algorithm for addition and subtraction:</a:t>
            </a:r>
          </a:p>
          <a:p>
            <a:endParaRPr lang="en-US" sz="1200" b="1"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1. Check for zeros.</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2. Align the significands.</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3. Add or subtract the significands.</a:t>
            </a:r>
          </a:p>
          <a:p>
            <a:endParaRPr lang="en-US" sz="1200" b="1"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4. Normalize the result.</a:t>
            </a:r>
          </a:p>
          <a:p>
            <a:endParaRPr lang="en-US" sz="1200" b="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 typical flowchart is shown in Figure 10.22. A step-by-step narrative highlights</a:t>
            </a:r>
          </a:p>
          <a:p>
            <a:r>
              <a:rPr lang="en-US" sz="1200" kern="1200" baseline="0" dirty="0" smtClean="0">
                <a:solidFill>
                  <a:schemeClr val="tx1"/>
                </a:solidFill>
                <a:latin typeface="Times New Roman" pitchFamily="-110" charset="0"/>
                <a:ea typeface="+mn-ea"/>
                <a:cs typeface="+mn-cs"/>
              </a:rPr>
              <a:t>the main functions required for floating-point addition and subtraction. We</a:t>
            </a:r>
          </a:p>
          <a:p>
            <a:r>
              <a:rPr lang="en-US" sz="1200" kern="1200" baseline="0" dirty="0" smtClean="0">
                <a:solidFill>
                  <a:schemeClr val="tx1"/>
                </a:solidFill>
                <a:latin typeface="Times New Roman" pitchFamily="-110" charset="0"/>
                <a:ea typeface="+mn-ea"/>
                <a:cs typeface="+mn-cs"/>
              </a:rPr>
              <a:t>assume a format similar to those of Figure 10.21. For the addition or subtraction</a:t>
            </a:r>
          </a:p>
          <a:p>
            <a:r>
              <a:rPr lang="en-US" sz="1200" kern="1200" baseline="0" dirty="0" smtClean="0">
                <a:solidFill>
                  <a:schemeClr val="tx1"/>
                </a:solidFill>
                <a:latin typeface="Times New Roman" pitchFamily="-110" charset="0"/>
                <a:ea typeface="+mn-ea"/>
                <a:cs typeface="+mn-cs"/>
              </a:rPr>
              <a:t>operation, the two operands must be transferred to registers that will be used by the</a:t>
            </a:r>
          </a:p>
          <a:p>
            <a:r>
              <a:rPr lang="en-US" sz="1200" kern="1200" baseline="0" dirty="0" smtClean="0">
                <a:solidFill>
                  <a:schemeClr val="tx1"/>
                </a:solidFill>
                <a:latin typeface="Times New Roman" pitchFamily="-110" charset="0"/>
                <a:ea typeface="+mn-ea"/>
                <a:cs typeface="+mn-cs"/>
              </a:rPr>
              <a:t>ALU. If the floating-point format includes an implicit significand bit, that bit must</a:t>
            </a:r>
          </a:p>
          <a:p>
            <a:r>
              <a:rPr lang="en-US" sz="1200" kern="1200" baseline="0" dirty="0" smtClean="0">
                <a:solidFill>
                  <a:schemeClr val="tx1"/>
                </a:solidFill>
                <a:latin typeface="Times New Roman" pitchFamily="-110" charset="0"/>
                <a:ea typeface="+mn-ea"/>
                <a:cs typeface="+mn-cs"/>
              </a:rPr>
              <a:t>be made explicit for the operation.</a:t>
            </a:r>
          </a:p>
          <a:p>
            <a:endParaRPr lang="en-US" sz="1200" b="1" kern="1200" baseline="0" dirty="0" smtClean="0">
              <a:solidFill>
                <a:schemeClr val="tx1"/>
              </a:solidFill>
              <a:latin typeface="Times New Roman" pitchFamily="-110" charset="0"/>
              <a:ea typeface="+mn-ea"/>
              <a:cs typeface="+mn-cs"/>
            </a:endParaRPr>
          </a:p>
          <a:p>
            <a:r>
              <a:rPr lang="en-US" sz="1200" b="1" kern="1200" baseline="0" dirty="0" smtClean="0">
                <a:solidFill>
                  <a:schemeClr val="tx1"/>
                </a:solidFill>
                <a:latin typeface="Times New Roman" pitchFamily="-110" charset="0"/>
                <a:ea typeface="+mn-ea"/>
                <a:cs typeface="+mn-cs"/>
              </a:rPr>
              <a:t>Phase 1: Zero check. </a:t>
            </a:r>
            <a:r>
              <a:rPr lang="en-US" sz="1200" b="0" kern="1200" baseline="0" dirty="0" smtClean="0">
                <a:solidFill>
                  <a:schemeClr val="tx1"/>
                </a:solidFill>
                <a:latin typeface="Times New Roman" pitchFamily="-110" charset="0"/>
                <a:ea typeface="+mn-ea"/>
                <a:cs typeface="+mn-cs"/>
              </a:rPr>
              <a:t>Because addition and subtraction are identical except</a:t>
            </a:r>
          </a:p>
          <a:p>
            <a:r>
              <a:rPr lang="en-US" sz="1200" kern="1200" baseline="0" dirty="0" smtClean="0">
                <a:solidFill>
                  <a:schemeClr val="tx1"/>
                </a:solidFill>
                <a:latin typeface="Times New Roman" pitchFamily="-110" charset="0"/>
                <a:ea typeface="+mn-ea"/>
                <a:cs typeface="+mn-cs"/>
              </a:rPr>
              <a:t>for a sign change, the process begins by changing the sign of the subtrahend if</a:t>
            </a:r>
          </a:p>
          <a:p>
            <a:r>
              <a:rPr lang="en-US" sz="1200" kern="1200" baseline="0" dirty="0" smtClean="0">
                <a:solidFill>
                  <a:schemeClr val="tx1"/>
                </a:solidFill>
                <a:latin typeface="Times New Roman" pitchFamily="-110" charset="0"/>
                <a:ea typeface="+mn-ea"/>
                <a:cs typeface="+mn-cs"/>
              </a:rPr>
              <a:t>it is a subtract operation. Next, if either operand is 0, the other is reported as</a:t>
            </a:r>
          </a:p>
          <a:p>
            <a:r>
              <a:rPr lang="en-US" sz="1200" kern="1200" baseline="0" dirty="0" smtClean="0">
                <a:solidFill>
                  <a:schemeClr val="tx1"/>
                </a:solidFill>
                <a:latin typeface="Times New Roman" pitchFamily="-110" charset="0"/>
                <a:ea typeface="+mn-ea"/>
                <a:cs typeface="+mn-cs"/>
              </a:rPr>
              <a:t>the result.</a:t>
            </a:r>
          </a:p>
          <a:p>
            <a:endParaRPr lang="en-US" sz="1200" b="1" kern="1200" baseline="0" dirty="0" smtClean="0">
              <a:solidFill>
                <a:schemeClr val="tx1"/>
              </a:solidFill>
              <a:latin typeface="Times New Roman" pitchFamily="-110" charset="0"/>
              <a:ea typeface="+mn-ea"/>
              <a:cs typeface="+mn-cs"/>
            </a:endParaRPr>
          </a:p>
          <a:p>
            <a:r>
              <a:rPr lang="en-US" sz="1200" b="1" kern="1200" baseline="0" dirty="0" smtClean="0">
                <a:solidFill>
                  <a:schemeClr val="tx1"/>
                </a:solidFill>
                <a:latin typeface="Times New Roman" pitchFamily="-110" charset="0"/>
                <a:ea typeface="+mn-ea"/>
                <a:cs typeface="+mn-cs"/>
              </a:rPr>
              <a:t>Phase 2: Significand alignment. </a:t>
            </a:r>
            <a:r>
              <a:rPr lang="en-US" sz="1200" b="0" kern="1200" baseline="0" dirty="0" smtClean="0">
                <a:solidFill>
                  <a:schemeClr val="tx1"/>
                </a:solidFill>
                <a:latin typeface="Times New Roman" pitchFamily="-110" charset="0"/>
                <a:ea typeface="+mn-ea"/>
                <a:cs typeface="+mn-cs"/>
              </a:rPr>
              <a:t>The next phase is to manipulate the numbers</a:t>
            </a:r>
          </a:p>
          <a:p>
            <a:r>
              <a:rPr lang="en-US" sz="1200" kern="1200" baseline="0" dirty="0" smtClean="0">
                <a:solidFill>
                  <a:schemeClr val="tx1"/>
                </a:solidFill>
                <a:latin typeface="Times New Roman" pitchFamily="-110" charset="0"/>
                <a:ea typeface="+mn-ea"/>
                <a:cs typeface="+mn-cs"/>
              </a:rPr>
              <a:t>so that the two exponents are equal.</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Alignment may be achieved by shifting either the smaller number to the</a:t>
            </a:r>
          </a:p>
          <a:p>
            <a:r>
              <a:rPr lang="en-US" sz="1200" kern="1200" baseline="0" dirty="0" smtClean="0">
                <a:solidFill>
                  <a:schemeClr val="tx1"/>
                </a:solidFill>
                <a:latin typeface="Times New Roman" pitchFamily="-110" charset="0"/>
                <a:ea typeface="+mn-ea"/>
                <a:cs typeface="+mn-cs"/>
              </a:rPr>
              <a:t>right (increasing its exponent) or shifting the larger number to the left. Because</a:t>
            </a:r>
          </a:p>
          <a:p>
            <a:r>
              <a:rPr lang="en-US" sz="1200" kern="1200" baseline="0" dirty="0" smtClean="0">
                <a:solidFill>
                  <a:schemeClr val="tx1"/>
                </a:solidFill>
                <a:latin typeface="Times New Roman" pitchFamily="-110" charset="0"/>
                <a:ea typeface="+mn-ea"/>
                <a:cs typeface="+mn-cs"/>
              </a:rPr>
              <a:t>either operation may result in the loss of digits, it is the smaller number that is</a:t>
            </a:r>
          </a:p>
          <a:p>
            <a:r>
              <a:rPr lang="en-US" sz="1200" kern="1200" baseline="0" dirty="0" smtClean="0">
                <a:solidFill>
                  <a:schemeClr val="tx1"/>
                </a:solidFill>
                <a:latin typeface="Times New Roman" pitchFamily="-110" charset="0"/>
                <a:ea typeface="+mn-ea"/>
                <a:cs typeface="+mn-cs"/>
              </a:rPr>
              <a:t>shifted; any digits that are lost are therefore of relatively small significance. The</a:t>
            </a:r>
          </a:p>
          <a:p>
            <a:r>
              <a:rPr lang="en-US" sz="1200" kern="1200" baseline="0" dirty="0" smtClean="0">
                <a:solidFill>
                  <a:schemeClr val="tx1"/>
                </a:solidFill>
                <a:latin typeface="Times New Roman" pitchFamily="-110" charset="0"/>
                <a:ea typeface="+mn-ea"/>
                <a:cs typeface="+mn-cs"/>
              </a:rPr>
              <a:t>alignment is achieved by repeatedly shifting the magnitude portion of the significand</a:t>
            </a:r>
          </a:p>
          <a:p>
            <a:r>
              <a:rPr lang="en-US" sz="1200" kern="1200" baseline="0" dirty="0" smtClean="0">
                <a:solidFill>
                  <a:schemeClr val="tx1"/>
                </a:solidFill>
                <a:latin typeface="Times New Roman" pitchFamily="-110" charset="0"/>
                <a:ea typeface="+mn-ea"/>
                <a:cs typeface="+mn-cs"/>
              </a:rPr>
              <a:t>right 1 digit and incrementing the exponent until the two exponents are</a:t>
            </a:r>
          </a:p>
          <a:p>
            <a:r>
              <a:rPr lang="en-US" sz="1200" kern="1200" baseline="0" dirty="0" smtClean="0">
                <a:solidFill>
                  <a:schemeClr val="tx1"/>
                </a:solidFill>
                <a:latin typeface="Times New Roman" pitchFamily="-110" charset="0"/>
                <a:ea typeface="+mn-ea"/>
                <a:cs typeface="+mn-cs"/>
              </a:rPr>
              <a:t>equal. (Note that if the implied base is 16, a shift of 1 digit is a shift of 4 bits.) If this</a:t>
            </a:r>
          </a:p>
          <a:p>
            <a:r>
              <a:rPr lang="en-US" sz="1200" kern="1200" baseline="0" dirty="0" smtClean="0">
                <a:solidFill>
                  <a:schemeClr val="tx1"/>
                </a:solidFill>
                <a:latin typeface="Times New Roman" pitchFamily="-110" charset="0"/>
                <a:ea typeface="+mn-ea"/>
                <a:cs typeface="+mn-cs"/>
              </a:rPr>
              <a:t>process results in a 0 value for the significand, then the other number is reported</a:t>
            </a:r>
          </a:p>
          <a:p>
            <a:r>
              <a:rPr lang="en-US" sz="1200" kern="1200" baseline="0" dirty="0" smtClean="0">
                <a:solidFill>
                  <a:schemeClr val="tx1"/>
                </a:solidFill>
                <a:latin typeface="Times New Roman" pitchFamily="-110" charset="0"/>
                <a:ea typeface="+mn-ea"/>
                <a:cs typeface="+mn-cs"/>
              </a:rPr>
              <a:t>as the result. Thus, if two numbers have exponents that differ significantly, the</a:t>
            </a:r>
          </a:p>
          <a:p>
            <a:r>
              <a:rPr lang="en-US" sz="1200" kern="1200" baseline="0" dirty="0" smtClean="0">
                <a:solidFill>
                  <a:schemeClr val="tx1"/>
                </a:solidFill>
                <a:latin typeface="Times New Roman" pitchFamily="-110" charset="0"/>
                <a:ea typeface="+mn-ea"/>
                <a:cs typeface="+mn-cs"/>
              </a:rPr>
              <a:t>lesser number is lost.</a:t>
            </a:r>
          </a:p>
          <a:p>
            <a:endParaRPr lang="en-US" sz="1200" b="1" kern="1200" baseline="0" dirty="0" smtClean="0">
              <a:solidFill>
                <a:schemeClr val="tx1"/>
              </a:solidFill>
              <a:latin typeface="Times New Roman" pitchFamily="-110" charset="0"/>
              <a:ea typeface="+mn-ea"/>
              <a:cs typeface="+mn-cs"/>
            </a:endParaRPr>
          </a:p>
          <a:p>
            <a:r>
              <a:rPr lang="en-US" sz="1200" b="1" kern="1200" baseline="0" dirty="0" smtClean="0">
                <a:solidFill>
                  <a:schemeClr val="tx1"/>
                </a:solidFill>
                <a:latin typeface="Times New Roman" pitchFamily="-110" charset="0"/>
                <a:ea typeface="+mn-ea"/>
                <a:cs typeface="+mn-cs"/>
              </a:rPr>
              <a:t>Phase 3: Addition. </a:t>
            </a:r>
            <a:r>
              <a:rPr lang="en-US" sz="1200" b="0" kern="1200" baseline="0" dirty="0" smtClean="0">
                <a:solidFill>
                  <a:schemeClr val="tx1"/>
                </a:solidFill>
                <a:latin typeface="Times New Roman" pitchFamily="-110" charset="0"/>
                <a:ea typeface="+mn-ea"/>
                <a:cs typeface="+mn-cs"/>
              </a:rPr>
              <a:t>Next, the two significands are added together, taking into</a:t>
            </a:r>
          </a:p>
          <a:p>
            <a:r>
              <a:rPr lang="en-US" sz="1200" kern="1200" baseline="0" dirty="0" smtClean="0">
                <a:solidFill>
                  <a:schemeClr val="tx1"/>
                </a:solidFill>
                <a:latin typeface="Times New Roman" pitchFamily="-110" charset="0"/>
                <a:ea typeface="+mn-ea"/>
                <a:cs typeface="+mn-cs"/>
              </a:rPr>
              <a:t>account their signs. Because the signs may differ, the result may be 0. There</a:t>
            </a:r>
          </a:p>
          <a:p>
            <a:r>
              <a:rPr lang="en-US" sz="1200" kern="1200" baseline="0" dirty="0" smtClean="0">
                <a:solidFill>
                  <a:schemeClr val="tx1"/>
                </a:solidFill>
                <a:latin typeface="Times New Roman" pitchFamily="-110" charset="0"/>
                <a:ea typeface="+mn-ea"/>
                <a:cs typeface="+mn-cs"/>
              </a:rPr>
              <a:t>is also the possibility of significand overflow by 1 digit. If so, the significand</a:t>
            </a:r>
          </a:p>
          <a:p>
            <a:r>
              <a:rPr lang="en-US" sz="1200" kern="1200" baseline="0" dirty="0" smtClean="0">
                <a:solidFill>
                  <a:schemeClr val="tx1"/>
                </a:solidFill>
                <a:latin typeface="Times New Roman" pitchFamily="-110" charset="0"/>
                <a:ea typeface="+mn-ea"/>
                <a:cs typeface="+mn-cs"/>
              </a:rPr>
              <a:t>of the result is shifted right and the exponent is incremented. An exponent</a:t>
            </a:r>
          </a:p>
          <a:p>
            <a:r>
              <a:rPr lang="en-US" sz="1200" kern="1200" baseline="0" dirty="0" smtClean="0">
                <a:solidFill>
                  <a:schemeClr val="tx1"/>
                </a:solidFill>
                <a:latin typeface="Times New Roman" pitchFamily="-110" charset="0"/>
                <a:ea typeface="+mn-ea"/>
                <a:cs typeface="+mn-cs"/>
              </a:rPr>
              <a:t>overflow could occur as a result; this would be reported and the operation</a:t>
            </a:r>
          </a:p>
          <a:p>
            <a:r>
              <a:rPr lang="en-US" sz="1200" kern="1200" baseline="0" dirty="0" smtClean="0">
                <a:solidFill>
                  <a:schemeClr val="tx1"/>
                </a:solidFill>
                <a:latin typeface="Times New Roman" pitchFamily="-110" charset="0"/>
                <a:ea typeface="+mn-ea"/>
                <a:cs typeface="+mn-cs"/>
              </a:rPr>
              <a:t>halted.</a:t>
            </a:r>
          </a:p>
          <a:p>
            <a:endParaRPr lang="en-US" sz="1200" b="1" kern="1200" baseline="0" dirty="0" smtClean="0">
              <a:solidFill>
                <a:schemeClr val="tx1"/>
              </a:solidFill>
              <a:latin typeface="Times New Roman" pitchFamily="-110" charset="0"/>
              <a:ea typeface="+mn-ea"/>
              <a:cs typeface="+mn-cs"/>
            </a:endParaRPr>
          </a:p>
          <a:p>
            <a:r>
              <a:rPr lang="en-US" sz="1200" b="1" kern="1200" baseline="0" dirty="0" smtClean="0">
                <a:solidFill>
                  <a:schemeClr val="tx1"/>
                </a:solidFill>
                <a:latin typeface="Times New Roman" pitchFamily="-110" charset="0"/>
                <a:ea typeface="+mn-ea"/>
                <a:cs typeface="+mn-cs"/>
              </a:rPr>
              <a:t>Phase 4: Normalization. </a:t>
            </a:r>
            <a:r>
              <a:rPr lang="en-US" sz="1200" b="0" kern="1200" baseline="0" dirty="0" smtClean="0">
                <a:solidFill>
                  <a:schemeClr val="tx1"/>
                </a:solidFill>
                <a:latin typeface="Times New Roman" pitchFamily="-110" charset="0"/>
                <a:ea typeface="+mn-ea"/>
                <a:cs typeface="+mn-cs"/>
              </a:rPr>
              <a:t>The final phase normalizes the result. Normalization</a:t>
            </a:r>
          </a:p>
          <a:p>
            <a:r>
              <a:rPr lang="en-US" sz="1200" kern="1200" baseline="0" dirty="0" smtClean="0">
                <a:solidFill>
                  <a:schemeClr val="tx1"/>
                </a:solidFill>
                <a:latin typeface="Times New Roman" pitchFamily="-110" charset="0"/>
                <a:ea typeface="+mn-ea"/>
                <a:cs typeface="+mn-cs"/>
              </a:rPr>
              <a:t>consists of shifting significand digits left until the most significant digit (bit, or</a:t>
            </a:r>
          </a:p>
          <a:p>
            <a:r>
              <a:rPr lang="en-US" sz="1200" kern="1200" baseline="0" dirty="0" smtClean="0">
                <a:solidFill>
                  <a:schemeClr val="tx1"/>
                </a:solidFill>
                <a:latin typeface="Times New Roman" pitchFamily="-110" charset="0"/>
                <a:ea typeface="+mn-ea"/>
                <a:cs typeface="+mn-cs"/>
              </a:rPr>
              <a:t>4 bits for base-16 exponent) is nonzero. Each shift causes a decrement of the</a:t>
            </a:r>
          </a:p>
          <a:p>
            <a:r>
              <a:rPr lang="en-US" sz="1200" kern="1200" baseline="0" dirty="0" smtClean="0">
                <a:solidFill>
                  <a:schemeClr val="tx1"/>
                </a:solidFill>
                <a:latin typeface="Times New Roman" pitchFamily="-110" charset="0"/>
                <a:ea typeface="+mn-ea"/>
                <a:cs typeface="+mn-cs"/>
              </a:rPr>
              <a:t>exponent and thus could cause an exponent underflow. Finally, the result must</a:t>
            </a:r>
          </a:p>
          <a:p>
            <a:r>
              <a:rPr lang="en-US" sz="1200" kern="1200" baseline="0" dirty="0" smtClean="0">
                <a:solidFill>
                  <a:schemeClr val="tx1"/>
                </a:solidFill>
                <a:latin typeface="Times New Roman" pitchFamily="-110" charset="0"/>
                <a:ea typeface="+mn-ea"/>
                <a:cs typeface="+mn-cs"/>
              </a:rPr>
              <a:t>be rounded off and then reported. We defer a discussion of rounding until after</a:t>
            </a:r>
          </a:p>
          <a:p>
            <a:r>
              <a:rPr lang="en-US" sz="1200" kern="1200" baseline="0" dirty="0" smtClean="0">
                <a:solidFill>
                  <a:schemeClr val="tx1"/>
                </a:solidFill>
                <a:latin typeface="Times New Roman" pitchFamily="-110" charset="0"/>
                <a:ea typeface="+mn-ea"/>
                <a:cs typeface="+mn-cs"/>
              </a:rPr>
              <a:t>a discussion of multiplication and division.</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47</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627B80-8F77-2145-89BA-FF215D116718}" type="slidenum">
              <a:rPr lang="en-US"/>
              <a:pPr/>
              <a:t>48</a:t>
            </a:fld>
            <a:endParaRPr lang="en-US" dirty="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Floating-point multiplication and division are much simpler processes than addition</a:t>
            </a:r>
          </a:p>
          <a:p>
            <a:r>
              <a:rPr lang="en-US" sz="1200" kern="1200" baseline="0" dirty="0" smtClean="0">
                <a:solidFill>
                  <a:schemeClr val="tx1"/>
                </a:solidFill>
                <a:latin typeface="Times New Roman" pitchFamily="-110" charset="0"/>
                <a:ea typeface="+mn-ea"/>
                <a:cs typeface="+mn-cs"/>
              </a:rPr>
              <a:t>and subtraction, as the following discussion indicates.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We first consider multiplication, illustrated in Figure 10.23. First, if either</a:t>
            </a:r>
          </a:p>
          <a:p>
            <a:r>
              <a:rPr lang="en-US" sz="1200" kern="1200" baseline="0" dirty="0" smtClean="0">
                <a:solidFill>
                  <a:schemeClr val="tx1"/>
                </a:solidFill>
                <a:latin typeface="Times New Roman" pitchFamily="-110" charset="0"/>
                <a:ea typeface="+mn-ea"/>
                <a:cs typeface="+mn-cs"/>
              </a:rPr>
              <a:t>operand is 0, 0 is reported as the result. The next step is to add the exponents. If</a:t>
            </a:r>
          </a:p>
          <a:p>
            <a:r>
              <a:rPr lang="en-US" sz="1200" kern="1200" baseline="0" dirty="0" smtClean="0">
                <a:solidFill>
                  <a:schemeClr val="tx1"/>
                </a:solidFill>
                <a:latin typeface="Times New Roman" pitchFamily="-110" charset="0"/>
                <a:ea typeface="+mn-ea"/>
                <a:cs typeface="+mn-cs"/>
              </a:rPr>
              <a:t>the exponents are stored in biased form, the exponent sum would have doubled</a:t>
            </a:r>
          </a:p>
          <a:p>
            <a:r>
              <a:rPr lang="en-US" sz="1200" kern="1200" baseline="0" dirty="0" smtClean="0">
                <a:solidFill>
                  <a:schemeClr val="tx1"/>
                </a:solidFill>
                <a:latin typeface="Times New Roman" pitchFamily="-110" charset="0"/>
                <a:ea typeface="+mn-ea"/>
                <a:cs typeface="+mn-cs"/>
              </a:rPr>
              <a:t>the bias. Thus, the bias value must be subtracted from the sum. The result could</a:t>
            </a:r>
          </a:p>
          <a:p>
            <a:r>
              <a:rPr lang="en-US" sz="1200" kern="1200" baseline="0" dirty="0" smtClean="0">
                <a:solidFill>
                  <a:schemeClr val="tx1"/>
                </a:solidFill>
                <a:latin typeface="Times New Roman" pitchFamily="-110" charset="0"/>
                <a:ea typeface="+mn-ea"/>
                <a:cs typeface="+mn-cs"/>
              </a:rPr>
              <a:t>be either an exponent overflow or underflow, which would be reported, ending the</a:t>
            </a:r>
          </a:p>
          <a:p>
            <a:r>
              <a:rPr lang="en-US" sz="1200" kern="1200" baseline="0" dirty="0" smtClean="0">
                <a:solidFill>
                  <a:schemeClr val="tx1"/>
                </a:solidFill>
                <a:latin typeface="Times New Roman" pitchFamily="-110" charset="0"/>
                <a:ea typeface="+mn-ea"/>
                <a:cs typeface="+mn-cs"/>
              </a:rPr>
              <a:t>algorithm.</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If the exponent of the product is within the proper range, the next step is to</a:t>
            </a:r>
          </a:p>
          <a:p>
            <a:r>
              <a:rPr lang="en-US" sz="1200" kern="1200" baseline="0" dirty="0" smtClean="0">
                <a:solidFill>
                  <a:schemeClr val="tx1"/>
                </a:solidFill>
                <a:latin typeface="Times New Roman" pitchFamily="-110" charset="0"/>
                <a:ea typeface="+mn-ea"/>
                <a:cs typeface="+mn-cs"/>
              </a:rPr>
              <a:t>multiply the significands, taking into account their signs. The multiplication is performed</a:t>
            </a:r>
          </a:p>
          <a:p>
            <a:r>
              <a:rPr lang="en-US" sz="1200" kern="1200" baseline="0" dirty="0" smtClean="0">
                <a:solidFill>
                  <a:schemeClr val="tx1"/>
                </a:solidFill>
                <a:latin typeface="Times New Roman" pitchFamily="-110" charset="0"/>
                <a:ea typeface="+mn-ea"/>
                <a:cs typeface="+mn-cs"/>
              </a:rPr>
              <a:t>in the same way as for integers. In this case, we are dealing with a sign-magnitude</a:t>
            </a:r>
          </a:p>
          <a:p>
            <a:r>
              <a:rPr lang="en-US" sz="1200" kern="1200" baseline="0" dirty="0" smtClean="0">
                <a:solidFill>
                  <a:schemeClr val="tx1"/>
                </a:solidFill>
                <a:latin typeface="Times New Roman" pitchFamily="-110" charset="0"/>
                <a:ea typeface="+mn-ea"/>
                <a:cs typeface="+mn-cs"/>
              </a:rPr>
              <a:t>representation, but the details are similar to those for twos complement</a:t>
            </a:r>
          </a:p>
          <a:p>
            <a:r>
              <a:rPr lang="en-US" sz="1200" kern="1200" baseline="0" dirty="0" smtClean="0">
                <a:solidFill>
                  <a:schemeClr val="tx1"/>
                </a:solidFill>
                <a:latin typeface="Times New Roman" pitchFamily="-110" charset="0"/>
                <a:ea typeface="+mn-ea"/>
                <a:cs typeface="+mn-cs"/>
              </a:rPr>
              <a:t>representation. The product will be double the length of the multiplier and multiplicand.</a:t>
            </a:r>
          </a:p>
          <a:p>
            <a:r>
              <a:rPr lang="en-US" sz="1200" kern="1200" baseline="0" dirty="0" smtClean="0">
                <a:solidFill>
                  <a:schemeClr val="tx1"/>
                </a:solidFill>
                <a:latin typeface="Times New Roman" pitchFamily="-110" charset="0"/>
                <a:ea typeface="+mn-ea"/>
                <a:cs typeface="+mn-cs"/>
              </a:rPr>
              <a:t>The extra bits will be lost during rounding.</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After the product is calculated, the result is then normalized and rounded,</a:t>
            </a:r>
          </a:p>
          <a:p>
            <a:r>
              <a:rPr lang="en-US" sz="1200" kern="1200" baseline="0" dirty="0" smtClean="0">
                <a:solidFill>
                  <a:schemeClr val="tx1"/>
                </a:solidFill>
                <a:latin typeface="Times New Roman" pitchFamily="-110" charset="0"/>
                <a:ea typeface="+mn-ea"/>
                <a:cs typeface="+mn-cs"/>
              </a:rPr>
              <a:t>as was done for addition and subtraction. Note that normalization could result in</a:t>
            </a:r>
          </a:p>
          <a:p>
            <a:r>
              <a:rPr lang="en-US" sz="1200" kern="1200" baseline="0" dirty="0" smtClean="0">
                <a:solidFill>
                  <a:schemeClr val="tx1"/>
                </a:solidFill>
                <a:latin typeface="Times New Roman" pitchFamily="-110" charset="0"/>
                <a:ea typeface="+mn-ea"/>
                <a:cs typeface="+mn-cs"/>
              </a:rPr>
              <a:t>exponent underflow.</a:t>
            </a:r>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C1E287-4F26-C940-9E72-F97BFB72AF71}" type="slidenum">
              <a:rPr lang="en-US"/>
              <a:pPr/>
              <a:t>49</a:t>
            </a:fld>
            <a:endParaRPr lang="en-US" dirty="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Finally, let us consider the flowchart for division depicted in Figure 10.24.</a:t>
            </a:r>
          </a:p>
          <a:p>
            <a:r>
              <a:rPr lang="en-US" sz="1200" kern="1200" baseline="0" dirty="0" smtClean="0">
                <a:solidFill>
                  <a:schemeClr val="tx1"/>
                </a:solidFill>
                <a:latin typeface="Times New Roman" pitchFamily="-110" charset="0"/>
                <a:ea typeface="+mn-ea"/>
                <a:cs typeface="+mn-cs"/>
              </a:rPr>
              <a:t>Again, the first step is testing for 0. If the divisor is 0, an error report is issued,</a:t>
            </a:r>
          </a:p>
          <a:p>
            <a:r>
              <a:rPr lang="en-US" sz="1200" kern="1200" baseline="0" dirty="0" smtClean="0">
                <a:solidFill>
                  <a:schemeClr val="tx1"/>
                </a:solidFill>
                <a:latin typeface="Times New Roman" pitchFamily="-110" charset="0"/>
                <a:ea typeface="+mn-ea"/>
                <a:cs typeface="+mn-cs"/>
              </a:rPr>
              <a:t>or the result is set to infinity, depending on the implementation. A dividend of 0</a:t>
            </a:r>
          </a:p>
          <a:p>
            <a:r>
              <a:rPr lang="en-US" sz="1200" kern="1200" baseline="0" dirty="0" smtClean="0">
                <a:solidFill>
                  <a:schemeClr val="tx1"/>
                </a:solidFill>
                <a:latin typeface="Times New Roman" pitchFamily="-110" charset="0"/>
                <a:ea typeface="+mn-ea"/>
                <a:cs typeface="+mn-cs"/>
              </a:rPr>
              <a:t>results in 0. Next, the divisor exponent is subtracted from the dividend exponent.</a:t>
            </a:r>
          </a:p>
          <a:p>
            <a:r>
              <a:rPr lang="en-US" sz="1200" kern="1200" baseline="0" dirty="0" smtClean="0">
                <a:solidFill>
                  <a:schemeClr val="tx1"/>
                </a:solidFill>
                <a:latin typeface="Times New Roman" pitchFamily="-110" charset="0"/>
                <a:ea typeface="+mn-ea"/>
                <a:cs typeface="+mn-cs"/>
              </a:rPr>
              <a:t>This removes the bias, which must be added back in. Tests are then made for exponent</a:t>
            </a:r>
          </a:p>
          <a:p>
            <a:r>
              <a:rPr lang="en-US" sz="1200" kern="1200" baseline="0" dirty="0" smtClean="0">
                <a:solidFill>
                  <a:schemeClr val="tx1"/>
                </a:solidFill>
                <a:latin typeface="Times New Roman" pitchFamily="-110" charset="0"/>
                <a:ea typeface="+mn-ea"/>
                <a:cs typeface="+mn-cs"/>
              </a:rPr>
              <a:t>underflow or overflow.</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next step is to divide the significands. This is followed with the usual normalization</a:t>
            </a:r>
          </a:p>
          <a:p>
            <a:r>
              <a:rPr lang="en-US" sz="1200" kern="1200" baseline="0" dirty="0" smtClean="0">
                <a:solidFill>
                  <a:schemeClr val="tx1"/>
                </a:solidFill>
                <a:latin typeface="Times New Roman" pitchFamily="-110" charset="0"/>
                <a:ea typeface="+mn-ea"/>
                <a:cs typeface="+mn-cs"/>
              </a:rPr>
              <a:t>and rounding.</a:t>
            </a:r>
            <a:endParaRPr lang="en-GB"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2521C9-180F-994B-8A62-96D4CD2B6058}" type="slidenum">
              <a:rPr lang="en-US"/>
              <a:pPr/>
              <a:t>5</a:t>
            </a:fld>
            <a:endParaRPr lang="en-US" dirty="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In the binary number system, arbitrary numbers can be represented with just the</a:t>
            </a:r>
          </a:p>
          <a:p>
            <a:r>
              <a:rPr lang="en-US" sz="1200" kern="1200" baseline="0" dirty="0" smtClean="0">
                <a:solidFill>
                  <a:schemeClr val="tx1"/>
                </a:solidFill>
                <a:latin typeface="Times New Roman" pitchFamily="-110" charset="0"/>
                <a:ea typeface="+mn-ea"/>
                <a:cs typeface="+mn-cs"/>
              </a:rPr>
              <a:t>digits zero and one, the minus sign (for negative numbers), and the period, or </a:t>
            </a:r>
            <a:r>
              <a:rPr lang="en-US" sz="1200" b="1" kern="1200" baseline="0" dirty="0" smtClean="0">
                <a:solidFill>
                  <a:schemeClr val="tx1"/>
                </a:solidFill>
                <a:latin typeface="Times New Roman" pitchFamily="-110" charset="0"/>
                <a:ea typeface="+mn-ea"/>
                <a:cs typeface="+mn-cs"/>
              </a:rPr>
              <a:t>radix</a:t>
            </a:r>
          </a:p>
          <a:p>
            <a:r>
              <a:rPr lang="en-US" sz="1200" b="1" kern="1200" baseline="0" dirty="0" smtClean="0">
                <a:solidFill>
                  <a:schemeClr val="tx1"/>
                </a:solidFill>
                <a:latin typeface="Times New Roman" pitchFamily="-110" charset="0"/>
                <a:ea typeface="+mn-ea"/>
                <a:cs typeface="+mn-cs"/>
              </a:rPr>
              <a:t>point </a:t>
            </a:r>
            <a:r>
              <a:rPr lang="en-US" sz="1200" b="0" kern="1200" baseline="0" dirty="0" smtClean="0">
                <a:solidFill>
                  <a:schemeClr val="tx1"/>
                </a:solidFill>
                <a:latin typeface="Times New Roman" pitchFamily="-110" charset="0"/>
                <a:ea typeface="+mn-ea"/>
                <a:cs typeface="+mn-cs"/>
              </a:rPr>
              <a:t>(for numbers with a fractional component).</a:t>
            </a:r>
            <a:endParaRPr lang="en-GB" sz="1200" b="0" kern="1200" baseline="0" dirty="0" smtClean="0">
              <a:solidFill>
                <a:schemeClr val="tx1"/>
              </a:solidFill>
              <a:latin typeface="Times New Roman" pitchFamily="-110" charset="0"/>
              <a:ea typeface="+mn-ea"/>
              <a:cs typeface="+mn-cs"/>
            </a:endParaRPr>
          </a:p>
          <a:p>
            <a:endParaRPr lang="en-GB" sz="1200" b="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For purposes of computer storage and processing, however, we do not have the benefit</a:t>
            </a:r>
          </a:p>
          <a:p>
            <a:r>
              <a:rPr lang="en-US" sz="1200" kern="1200" baseline="0" dirty="0" smtClean="0">
                <a:solidFill>
                  <a:schemeClr val="tx1"/>
                </a:solidFill>
                <a:latin typeface="Times New Roman" pitchFamily="-110" charset="0"/>
                <a:ea typeface="+mn-ea"/>
                <a:cs typeface="+mn-cs"/>
              </a:rPr>
              <a:t>of special symbols for the minus sign and radix point. Only binary digits (0 and 1)</a:t>
            </a:r>
          </a:p>
          <a:p>
            <a:r>
              <a:rPr lang="en-US" sz="1200" kern="1200" baseline="0" dirty="0" smtClean="0">
                <a:solidFill>
                  <a:schemeClr val="tx1"/>
                </a:solidFill>
                <a:latin typeface="Times New Roman" pitchFamily="-110" charset="0"/>
                <a:ea typeface="+mn-ea"/>
                <a:cs typeface="+mn-cs"/>
              </a:rPr>
              <a:t>may be used to represent numbers. If we are limited to nonnegative integers, the</a:t>
            </a:r>
          </a:p>
          <a:p>
            <a:r>
              <a:rPr lang="en-US" sz="1200" kern="1200" baseline="0" dirty="0" smtClean="0">
                <a:solidFill>
                  <a:schemeClr val="tx1"/>
                </a:solidFill>
                <a:latin typeface="Times New Roman" pitchFamily="-110" charset="0"/>
                <a:ea typeface="+mn-ea"/>
                <a:cs typeface="+mn-cs"/>
              </a:rPr>
              <a:t>representation is straightforward.</a:t>
            </a:r>
            <a:endParaRPr lang="en-GB" b="0"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We mentioned that, prior to a floating-point operation, the exponent</a:t>
            </a:r>
          </a:p>
          <a:p>
            <a:r>
              <a:rPr lang="en-US" sz="1200" kern="1200" baseline="0" dirty="0" smtClean="0">
                <a:solidFill>
                  <a:schemeClr val="tx1"/>
                </a:solidFill>
                <a:latin typeface="Times New Roman" pitchFamily="-110" charset="0"/>
                <a:ea typeface="+mn-ea"/>
                <a:cs typeface="+mn-cs"/>
              </a:rPr>
              <a:t>and significand of each operand are loaded into ALU registers. In the case of the</a:t>
            </a:r>
          </a:p>
          <a:p>
            <a:r>
              <a:rPr lang="en-US" sz="1200" kern="1200" baseline="0" dirty="0" smtClean="0">
                <a:solidFill>
                  <a:schemeClr val="tx1"/>
                </a:solidFill>
                <a:latin typeface="Times New Roman" pitchFamily="-110" charset="0"/>
                <a:ea typeface="+mn-ea"/>
                <a:cs typeface="+mn-cs"/>
              </a:rPr>
              <a:t>significand, the length of the register is almost always greater than the length of the</a:t>
            </a:r>
          </a:p>
          <a:p>
            <a:r>
              <a:rPr lang="en-US" sz="1200" kern="1200" baseline="0" dirty="0" smtClean="0">
                <a:solidFill>
                  <a:schemeClr val="tx1"/>
                </a:solidFill>
                <a:latin typeface="Times New Roman" pitchFamily="-110" charset="0"/>
                <a:ea typeface="+mn-ea"/>
                <a:cs typeface="+mn-cs"/>
              </a:rPr>
              <a:t>significand plus an implied bit. The register contains additional bits, called guard</a:t>
            </a:r>
          </a:p>
          <a:p>
            <a:r>
              <a:rPr lang="en-US" sz="1200" kern="1200" baseline="0" dirty="0" smtClean="0">
                <a:solidFill>
                  <a:schemeClr val="tx1"/>
                </a:solidFill>
                <a:latin typeface="Times New Roman" pitchFamily="-110" charset="0"/>
                <a:ea typeface="+mn-ea"/>
                <a:cs typeface="+mn-cs"/>
              </a:rPr>
              <a:t>bits, which are used to pad out the right end of the significand with 0s.</a:t>
            </a:r>
          </a:p>
          <a:p>
            <a:endParaRPr lang="en-US" sz="1200"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The reason for the use of guard bits is illustrated in Figure 10.25. Consider numbers in</a:t>
            </a:r>
          </a:p>
          <a:p>
            <a:r>
              <a:rPr lang="en-US" sz="1200" b="0" i="0" u="none" strike="noStrike" kern="1200" baseline="0" dirty="0" smtClean="0">
                <a:solidFill>
                  <a:schemeClr val="tx1"/>
                </a:solidFill>
                <a:latin typeface="Times New Roman" pitchFamily="-110" charset="0"/>
                <a:ea typeface="+mn-ea"/>
                <a:cs typeface="+mn-cs"/>
              </a:rPr>
              <a:t>the IEEE format, which has a 24-bit </a:t>
            </a:r>
            <a:r>
              <a:rPr lang="en-US" sz="1200" b="0" i="0" u="none" strike="noStrike" kern="1200" baseline="0" dirty="0" err="1" smtClean="0">
                <a:solidFill>
                  <a:schemeClr val="tx1"/>
                </a:solidFill>
                <a:latin typeface="Times New Roman" pitchFamily="-110" charset="0"/>
                <a:ea typeface="+mn-ea"/>
                <a:cs typeface="+mn-cs"/>
              </a:rPr>
              <a:t>significand</a:t>
            </a:r>
            <a:r>
              <a:rPr lang="en-US" sz="1200" b="0" i="0" u="none" strike="noStrike" kern="1200" baseline="0" dirty="0" smtClean="0">
                <a:solidFill>
                  <a:schemeClr val="tx1"/>
                </a:solidFill>
                <a:latin typeface="Times New Roman" pitchFamily="-110" charset="0"/>
                <a:ea typeface="+mn-ea"/>
                <a:cs typeface="+mn-cs"/>
              </a:rPr>
              <a:t>, including an implied 1 bit to the left of</a:t>
            </a:r>
          </a:p>
          <a:p>
            <a:r>
              <a:rPr lang="en-US" sz="1200" b="0" i="0" u="none" strike="noStrike" kern="1200" baseline="0" dirty="0" smtClean="0">
                <a:solidFill>
                  <a:schemeClr val="tx1"/>
                </a:solidFill>
                <a:latin typeface="Times New Roman" pitchFamily="-110" charset="0"/>
                <a:ea typeface="+mn-ea"/>
                <a:cs typeface="+mn-cs"/>
              </a:rPr>
              <a:t>the binary point. Two numbers that are very close in value are x =  1.00 . . .   00 *  2</a:t>
            </a:r>
            <a:r>
              <a:rPr lang="en-US" sz="1200" b="0" i="0" u="none" strike="noStrike" kern="1200" baseline="30000" dirty="0" smtClean="0">
                <a:solidFill>
                  <a:schemeClr val="tx1"/>
                </a:solidFill>
                <a:latin typeface="Times New Roman" pitchFamily="-110" charset="0"/>
                <a:ea typeface="+mn-ea"/>
                <a:cs typeface="+mn-cs"/>
              </a:rPr>
              <a:t>1</a:t>
            </a:r>
          </a:p>
          <a:p>
            <a:r>
              <a:rPr lang="en-US" sz="1200" b="0" i="0" u="none" strike="noStrike" kern="1200" baseline="0" dirty="0" smtClean="0">
                <a:solidFill>
                  <a:schemeClr val="tx1"/>
                </a:solidFill>
                <a:latin typeface="Times New Roman" pitchFamily="-110" charset="0"/>
                <a:ea typeface="+mn-ea"/>
                <a:cs typeface="+mn-cs"/>
              </a:rPr>
              <a:t>and y =  1.11 . . .  11 *  2</a:t>
            </a:r>
            <a:r>
              <a:rPr lang="en-US" sz="1200" b="0" i="0" u="none" strike="noStrike" kern="1200" baseline="30000" dirty="0" smtClean="0">
                <a:solidFill>
                  <a:schemeClr val="tx1"/>
                </a:solidFill>
                <a:latin typeface="Times New Roman" pitchFamily="-110" charset="0"/>
                <a:ea typeface="+mn-ea"/>
                <a:cs typeface="+mn-cs"/>
              </a:rPr>
              <a:t>0</a:t>
            </a:r>
            <a:r>
              <a:rPr lang="en-US" sz="1200" b="0" i="0" u="none" strike="noStrike" kern="1200" baseline="0" dirty="0" smtClean="0">
                <a:solidFill>
                  <a:schemeClr val="tx1"/>
                </a:solidFill>
                <a:latin typeface="Times New Roman" pitchFamily="-110" charset="0"/>
                <a:ea typeface="+mn-ea"/>
                <a:cs typeface="+mn-cs"/>
              </a:rPr>
              <a:t>. If the smaller number is to be subtracted from the larger,</a:t>
            </a:r>
          </a:p>
          <a:p>
            <a:r>
              <a:rPr lang="en-US" sz="1200" b="0" i="0" u="none" strike="noStrike" kern="1200" baseline="0" dirty="0" smtClean="0">
                <a:solidFill>
                  <a:schemeClr val="tx1"/>
                </a:solidFill>
                <a:latin typeface="Times New Roman" pitchFamily="-110" charset="0"/>
                <a:ea typeface="+mn-ea"/>
                <a:cs typeface="+mn-cs"/>
              </a:rPr>
              <a:t>it must be shifted right 1 bit to align the exponents. This is shown in Figure 10.25a. In the</a:t>
            </a:r>
          </a:p>
          <a:p>
            <a:r>
              <a:rPr lang="en-US" sz="1200" b="0" i="0" u="none" strike="noStrike" kern="1200" baseline="0" dirty="0" smtClean="0">
                <a:solidFill>
                  <a:schemeClr val="tx1"/>
                </a:solidFill>
                <a:latin typeface="Times New Roman" pitchFamily="-110" charset="0"/>
                <a:ea typeface="+mn-ea"/>
                <a:cs typeface="+mn-cs"/>
              </a:rPr>
              <a:t>process, y loses 1 bit of significance; the result is  2</a:t>
            </a:r>
            <a:r>
              <a:rPr lang="en-US" sz="1200" b="0" i="0" u="none" strike="noStrike" kern="1200" baseline="30000" dirty="0" smtClean="0">
                <a:solidFill>
                  <a:schemeClr val="tx1"/>
                </a:solidFill>
                <a:latin typeface="Times New Roman" pitchFamily="-110" charset="0"/>
                <a:ea typeface="+mn-ea"/>
                <a:cs typeface="+mn-cs"/>
              </a:rPr>
              <a:t>-22</a:t>
            </a:r>
            <a:r>
              <a:rPr lang="en-US" sz="1200" b="0" i="0" u="none" strike="noStrike" kern="1200" baseline="0" dirty="0" smtClean="0">
                <a:solidFill>
                  <a:schemeClr val="tx1"/>
                </a:solidFill>
                <a:latin typeface="Times New Roman" pitchFamily="-110" charset="0"/>
                <a:ea typeface="+mn-ea"/>
                <a:cs typeface="+mn-cs"/>
              </a:rPr>
              <a:t>. The same operation is repeated in</a:t>
            </a:r>
          </a:p>
          <a:p>
            <a:r>
              <a:rPr lang="en-US" sz="1200" b="0" i="0" u="none" strike="noStrike" kern="1200" baseline="0" dirty="0" smtClean="0">
                <a:solidFill>
                  <a:schemeClr val="tx1"/>
                </a:solidFill>
                <a:latin typeface="Times New Roman" pitchFamily="-110" charset="0"/>
                <a:ea typeface="+mn-ea"/>
                <a:cs typeface="+mn-cs"/>
              </a:rPr>
              <a:t>part (b) with the addition of guard bits. Now the least significant bit is not lost due to alignment,</a:t>
            </a:r>
          </a:p>
          <a:p>
            <a:r>
              <a:rPr lang="en-US" sz="1200" b="0" i="0" u="none" strike="noStrike" kern="1200" baseline="0" dirty="0" smtClean="0">
                <a:solidFill>
                  <a:schemeClr val="tx1"/>
                </a:solidFill>
                <a:latin typeface="Times New Roman" pitchFamily="-110" charset="0"/>
                <a:ea typeface="+mn-ea"/>
                <a:cs typeface="+mn-cs"/>
              </a:rPr>
              <a:t>and the result is  2</a:t>
            </a:r>
            <a:r>
              <a:rPr lang="en-US" sz="1200" b="1" i="0" u="none" strike="noStrike" kern="1200" baseline="30000" dirty="0" smtClean="0">
                <a:solidFill>
                  <a:schemeClr val="tx1"/>
                </a:solidFill>
                <a:latin typeface="Times New Roman" pitchFamily="-110" charset="0"/>
                <a:ea typeface="+mn-ea"/>
                <a:cs typeface="+mn-cs"/>
              </a:rPr>
              <a:t>-</a:t>
            </a:r>
            <a:r>
              <a:rPr lang="en-US" sz="1200" b="0" i="0" u="none" strike="noStrike" kern="1200" baseline="30000" dirty="0" smtClean="0">
                <a:solidFill>
                  <a:schemeClr val="tx1"/>
                </a:solidFill>
                <a:latin typeface="Times New Roman" pitchFamily="-110" charset="0"/>
                <a:ea typeface="+mn-ea"/>
                <a:cs typeface="+mn-cs"/>
              </a:rPr>
              <a:t>23</a:t>
            </a:r>
            <a:r>
              <a:rPr lang="en-US" sz="1200" b="0" i="0" u="none" strike="noStrike" kern="1200" baseline="0" dirty="0" smtClean="0">
                <a:solidFill>
                  <a:schemeClr val="tx1"/>
                </a:solidFill>
                <a:latin typeface="Times New Roman" pitchFamily="-110" charset="0"/>
                <a:ea typeface="+mn-ea"/>
                <a:cs typeface="+mn-cs"/>
              </a:rPr>
              <a:t>, a difference of a factor of 2 from the previous answer. When</a:t>
            </a:r>
          </a:p>
          <a:p>
            <a:r>
              <a:rPr lang="en-US" sz="1200" b="0" i="0" u="none" strike="noStrike" kern="1200" baseline="0" dirty="0" smtClean="0">
                <a:solidFill>
                  <a:schemeClr val="tx1"/>
                </a:solidFill>
                <a:latin typeface="Times New Roman" pitchFamily="-110" charset="0"/>
                <a:ea typeface="+mn-ea"/>
                <a:cs typeface="+mn-cs"/>
              </a:rPr>
              <a:t>the radix is 16, the loss of precision can be greater. As Figures 10.25c and d show, the difference</a:t>
            </a:r>
          </a:p>
          <a:p>
            <a:r>
              <a:rPr lang="en-US" sz="1200" b="0" i="0" u="none" strike="noStrike" kern="1200" baseline="0" dirty="0" smtClean="0">
                <a:solidFill>
                  <a:schemeClr val="tx1"/>
                </a:solidFill>
                <a:latin typeface="Times New Roman" pitchFamily="-110" charset="0"/>
                <a:ea typeface="+mn-ea"/>
                <a:cs typeface="+mn-cs"/>
              </a:rPr>
              <a:t>can be a factor of 16.</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50</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Times New Roman" pitchFamily="-110" charset="0"/>
                <a:ea typeface="+mn-ea"/>
                <a:cs typeface="+mn-cs"/>
              </a:rPr>
              <a:t>Another detail that affects the precision of the result is the rounding</a:t>
            </a:r>
          </a:p>
          <a:p>
            <a:r>
              <a:rPr lang="en-US" sz="1200" kern="1200" baseline="0" dirty="0" smtClean="0">
                <a:solidFill>
                  <a:schemeClr val="tx1"/>
                </a:solidFill>
                <a:latin typeface="Times New Roman" pitchFamily="-110" charset="0"/>
                <a:ea typeface="+mn-ea"/>
                <a:cs typeface="+mn-cs"/>
              </a:rPr>
              <a:t>policy. The result of any operation on the significands is generally stored in a longer</a:t>
            </a:r>
          </a:p>
          <a:p>
            <a:r>
              <a:rPr lang="en-US" sz="1200" kern="1200" baseline="0" dirty="0" smtClean="0">
                <a:solidFill>
                  <a:schemeClr val="tx1"/>
                </a:solidFill>
                <a:latin typeface="Times New Roman" pitchFamily="-110" charset="0"/>
                <a:ea typeface="+mn-ea"/>
                <a:cs typeface="+mn-cs"/>
              </a:rPr>
              <a:t>register. When the result is put back into the floating-point format, the extra bits</a:t>
            </a:r>
          </a:p>
          <a:p>
            <a:r>
              <a:rPr lang="en-US" sz="1200" kern="1200" baseline="0" dirty="0" smtClean="0">
                <a:solidFill>
                  <a:schemeClr val="tx1"/>
                </a:solidFill>
                <a:latin typeface="Times New Roman" pitchFamily="-110" charset="0"/>
                <a:ea typeface="+mn-ea"/>
                <a:cs typeface="+mn-cs"/>
              </a:rPr>
              <a:t>must be eliminated in such a way as to produce a result that is close to the exact</a:t>
            </a:r>
          </a:p>
          <a:p>
            <a:r>
              <a:rPr lang="en-US" sz="1200" kern="1200" baseline="0" dirty="0" smtClean="0">
                <a:solidFill>
                  <a:schemeClr val="tx1"/>
                </a:solidFill>
                <a:latin typeface="Times New Roman" pitchFamily="-110" charset="0"/>
                <a:ea typeface="+mn-ea"/>
                <a:cs typeface="+mn-cs"/>
              </a:rPr>
              <a:t>result. This process is called </a:t>
            </a:r>
            <a:r>
              <a:rPr lang="en-US" sz="1200" b="1" kern="1200" baseline="0" dirty="0" smtClean="0">
                <a:solidFill>
                  <a:schemeClr val="tx1"/>
                </a:solidFill>
                <a:latin typeface="Times New Roman" pitchFamily="-110" charset="0"/>
                <a:ea typeface="+mn-ea"/>
                <a:cs typeface="+mn-cs"/>
              </a:rPr>
              <a:t>rounding.</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 number of techniques have been explored for performing rounding. In fact,</a:t>
            </a:r>
          </a:p>
          <a:p>
            <a:r>
              <a:rPr lang="en-US" sz="1200" kern="1200" baseline="0" dirty="0" smtClean="0">
                <a:solidFill>
                  <a:schemeClr val="tx1"/>
                </a:solidFill>
                <a:latin typeface="Times New Roman" pitchFamily="-110" charset="0"/>
                <a:ea typeface="+mn-ea"/>
                <a:cs typeface="+mn-cs"/>
              </a:rPr>
              <a:t>the IEEE standard lists four alternative approaches: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t>
            </a:r>
            <a:r>
              <a:rPr lang="en-US" sz="1200" b="1" kern="1200" baseline="0" dirty="0" smtClean="0">
                <a:solidFill>
                  <a:schemeClr val="tx1"/>
                </a:solidFill>
                <a:latin typeface="Times New Roman" pitchFamily="-110" charset="0"/>
                <a:ea typeface="+mn-ea"/>
                <a:cs typeface="+mn-cs"/>
              </a:rPr>
              <a:t>Round to nearest: </a:t>
            </a:r>
            <a:r>
              <a:rPr lang="en-US" sz="1200" b="0" kern="1200" baseline="0" dirty="0" smtClean="0">
                <a:solidFill>
                  <a:schemeClr val="tx1"/>
                </a:solidFill>
                <a:latin typeface="Times New Roman" pitchFamily="-110" charset="0"/>
                <a:ea typeface="+mn-ea"/>
                <a:cs typeface="+mn-cs"/>
              </a:rPr>
              <a:t>The result is rounded to the nearest representable number.</a:t>
            </a:r>
          </a:p>
          <a:p>
            <a:endParaRPr lang="en-US" sz="120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a:t>
            </a:r>
            <a:r>
              <a:rPr lang="en-US" sz="1200" b="1" kern="1200" baseline="0" dirty="0" smtClean="0">
                <a:solidFill>
                  <a:schemeClr val="tx1"/>
                </a:solidFill>
                <a:latin typeface="Times New Roman" pitchFamily="-110" charset="0"/>
                <a:ea typeface="+mn-ea"/>
                <a:cs typeface="+mn-cs"/>
              </a:rPr>
              <a:t>Round toward </a:t>
            </a:r>
            <a:r>
              <a:rPr lang="en-US" sz="1200" dirty="0" smtClean="0"/>
              <a:t>+∞</a:t>
            </a:r>
            <a:r>
              <a:rPr lang="en-US" sz="1200" baseline="30000" dirty="0" smtClean="0"/>
              <a:t> </a:t>
            </a:r>
            <a:r>
              <a:rPr lang="en-US" sz="1200" b="1" kern="1200" baseline="0" dirty="0" smtClean="0">
                <a:solidFill>
                  <a:schemeClr val="tx1"/>
                </a:solidFill>
                <a:latin typeface="Times New Roman" pitchFamily="-110" charset="0"/>
                <a:ea typeface="+mn-ea"/>
                <a:cs typeface="+mn-cs"/>
              </a:rPr>
              <a:t>: </a:t>
            </a:r>
            <a:r>
              <a:rPr lang="en-US" sz="1200" b="0" kern="1200" baseline="0" dirty="0" smtClean="0">
                <a:solidFill>
                  <a:schemeClr val="tx1"/>
                </a:solidFill>
                <a:latin typeface="Times New Roman" pitchFamily="-110" charset="0"/>
                <a:ea typeface="+mn-ea"/>
                <a:cs typeface="+mn-cs"/>
              </a:rPr>
              <a:t>The result is rounded up toward plus infinity.</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a:t>
            </a:r>
            <a:r>
              <a:rPr lang="en-US" sz="1200" b="1" kern="1200" baseline="0" dirty="0" smtClean="0">
                <a:solidFill>
                  <a:schemeClr val="tx1"/>
                </a:solidFill>
                <a:latin typeface="Times New Roman" pitchFamily="-110" charset="0"/>
                <a:ea typeface="+mn-ea"/>
                <a:cs typeface="+mn-cs"/>
              </a:rPr>
              <a:t>Round toward </a:t>
            </a:r>
            <a:r>
              <a:rPr lang="en-US" sz="1200" dirty="0" smtClean="0"/>
              <a:t>-∞</a:t>
            </a:r>
            <a:r>
              <a:rPr lang="en-US" sz="1200" b="1" kern="1200" baseline="0" dirty="0" smtClean="0">
                <a:solidFill>
                  <a:schemeClr val="tx1"/>
                </a:solidFill>
                <a:latin typeface="Times New Roman" pitchFamily="-110" charset="0"/>
                <a:ea typeface="+mn-ea"/>
                <a:cs typeface="+mn-cs"/>
              </a:rPr>
              <a:t>: </a:t>
            </a:r>
            <a:r>
              <a:rPr lang="en-US" sz="1200" b="0" kern="1200" baseline="0" dirty="0" smtClean="0">
                <a:solidFill>
                  <a:schemeClr val="tx1"/>
                </a:solidFill>
                <a:latin typeface="Times New Roman" pitchFamily="-110" charset="0"/>
                <a:ea typeface="+mn-ea"/>
                <a:cs typeface="+mn-cs"/>
              </a:rPr>
              <a:t>The result is rounded down toward negative infinity.</a:t>
            </a:r>
          </a:p>
          <a:p>
            <a:endParaRPr lang="en-US" sz="1200" b="0" kern="1200" baseline="0" dirty="0" smtClean="0">
              <a:solidFill>
                <a:schemeClr val="tx1"/>
              </a:solidFill>
              <a:latin typeface="Times New Roman" pitchFamily="-110" charset="0"/>
              <a:ea typeface="+mn-ea"/>
              <a:cs typeface="+mn-cs"/>
            </a:endParaRPr>
          </a:p>
          <a:p>
            <a:r>
              <a:rPr lang="en-US" sz="1200" b="1" kern="1200" baseline="0" dirty="0" smtClean="0">
                <a:solidFill>
                  <a:schemeClr val="tx1"/>
                </a:solidFill>
                <a:latin typeface="Times New Roman" pitchFamily="-110" charset="0"/>
                <a:ea typeface="+mn-ea"/>
                <a:cs typeface="+mn-cs"/>
              </a:rPr>
              <a:t>• Round toward 0: </a:t>
            </a:r>
            <a:r>
              <a:rPr lang="en-US" sz="1200" b="0" kern="1200" baseline="0" dirty="0" smtClean="0">
                <a:solidFill>
                  <a:schemeClr val="tx1"/>
                </a:solidFill>
                <a:latin typeface="Times New Roman" pitchFamily="-110" charset="0"/>
                <a:ea typeface="+mn-ea"/>
                <a:cs typeface="+mn-cs"/>
              </a:rPr>
              <a:t>The result is rounded toward zero.</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Let us consider each of these policies in turn. </a:t>
            </a:r>
            <a:r>
              <a:rPr lang="en-US" sz="1200" b="1" kern="1200" baseline="0" dirty="0" smtClean="0">
                <a:solidFill>
                  <a:schemeClr val="tx1"/>
                </a:solidFill>
                <a:latin typeface="Times New Roman" pitchFamily="-110" charset="0"/>
                <a:ea typeface="+mn-ea"/>
                <a:cs typeface="+mn-cs"/>
              </a:rPr>
              <a:t>Round to nearest </a:t>
            </a:r>
            <a:r>
              <a:rPr lang="en-US" sz="1200" b="0" kern="1200" baseline="0" dirty="0" smtClean="0">
                <a:solidFill>
                  <a:schemeClr val="tx1"/>
                </a:solidFill>
                <a:latin typeface="Times New Roman" pitchFamily="-110" charset="0"/>
                <a:ea typeface="+mn-ea"/>
                <a:cs typeface="+mn-cs"/>
              </a:rPr>
              <a:t>is the default</a:t>
            </a:r>
          </a:p>
          <a:p>
            <a:r>
              <a:rPr lang="en-US" sz="1200" kern="1200" baseline="0" dirty="0" smtClean="0">
                <a:solidFill>
                  <a:schemeClr val="tx1"/>
                </a:solidFill>
                <a:latin typeface="Times New Roman" pitchFamily="-110" charset="0"/>
                <a:ea typeface="+mn-ea"/>
                <a:cs typeface="+mn-cs"/>
              </a:rPr>
              <a:t>rounding mode listed in the standard and is defined as follows: The representable</a:t>
            </a:r>
          </a:p>
          <a:p>
            <a:r>
              <a:rPr lang="en-US" sz="1200" kern="1200" baseline="0" dirty="0" smtClean="0">
                <a:solidFill>
                  <a:schemeClr val="tx1"/>
                </a:solidFill>
                <a:latin typeface="Times New Roman" pitchFamily="-110" charset="0"/>
                <a:ea typeface="+mn-ea"/>
                <a:cs typeface="+mn-cs"/>
              </a:rPr>
              <a:t>value nearest to the infinitely precise result shall be delivered.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standard also addresses the special case of extra bits of the form 10000.…</a:t>
            </a:r>
          </a:p>
          <a:p>
            <a:r>
              <a:rPr lang="en-US" sz="1200" kern="1200" baseline="0" dirty="0" smtClean="0">
                <a:solidFill>
                  <a:schemeClr val="tx1"/>
                </a:solidFill>
                <a:latin typeface="Times New Roman" pitchFamily="-110" charset="0"/>
                <a:ea typeface="+mn-ea"/>
                <a:cs typeface="+mn-cs"/>
              </a:rPr>
              <a:t>Here the result is exactly halfway between the two possible representable values.</a:t>
            </a:r>
          </a:p>
          <a:p>
            <a:r>
              <a:rPr lang="en-US" sz="1200" kern="1200" baseline="0" dirty="0" smtClean="0">
                <a:solidFill>
                  <a:schemeClr val="tx1"/>
                </a:solidFill>
                <a:latin typeface="Times New Roman" pitchFamily="-110" charset="0"/>
                <a:ea typeface="+mn-ea"/>
                <a:cs typeface="+mn-cs"/>
              </a:rPr>
              <a:t>One possible technique here would be to always truncate, as this would be the simplest</a:t>
            </a:r>
          </a:p>
          <a:p>
            <a:r>
              <a:rPr lang="en-US" sz="1200" kern="1200" baseline="0" dirty="0" smtClean="0">
                <a:solidFill>
                  <a:schemeClr val="tx1"/>
                </a:solidFill>
                <a:latin typeface="Times New Roman" pitchFamily="-110" charset="0"/>
                <a:ea typeface="+mn-ea"/>
                <a:cs typeface="+mn-cs"/>
              </a:rPr>
              <a:t>operation. However, the difficulty with this simple approach is that it introduces</a:t>
            </a:r>
          </a:p>
          <a:p>
            <a:r>
              <a:rPr lang="en-US" sz="1200" kern="1200" baseline="0" dirty="0" smtClean="0">
                <a:solidFill>
                  <a:schemeClr val="tx1"/>
                </a:solidFill>
                <a:latin typeface="Times New Roman" pitchFamily="-110" charset="0"/>
                <a:ea typeface="+mn-ea"/>
                <a:cs typeface="+mn-cs"/>
              </a:rPr>
              <a:t>a small but cumulative bias into a sequence of computations. What is required</a:t>
            </a:r>
          </a:p>
          <a:p>
            <a:r>
              <a:rPr lang="en-US" sz="1200" kern="1200" baseline="0" dirty="0" smtClean="0">
                <a:solidFill>
                  <a:schemeClr val="tx1"/>
                </a:solidFill>
                <a:latin typeface="Times New Roman" pitchFamily="-110" charset="0"/>
                <a:ea typeface="+mn-ea"/>
                <a:cs typeface="+mn-cs"/>
              </a:rPr>
              <a:t>is an unbiased method of rounding. One possible approach would be to round up or</a:t>
            </a:r>
          </a:p>
          <a:p>
            <a:r>
              <a:rPr lang="en-US" sz="1200" kern="1200" baseline="0" dirty="0" smtClean="0">
                <a:solidFill>
                  <a:schemeClr val="tx1"/>
                </a:solidFill>
                <a:latin typeface="Times New Roman" pitchFamily="-110" charset="0"/>
                <a:ea typeface="+mn-ea"/>
                <a:cs typeface="+mn-cs"/>
              </a:rPr>
              <a:t>down on the basis of a random number so that, on average, the result would be unbiased.</a:t>
            </a:r>
          </a:p>
          <a:p>
            <a:r>
              <a:rPr lang="en-US" sz="1200" kern="1200" baseline="0" dirty="0" smtClean="0">
                <a:solidFill>
                  <a:schemeClr val="tx1"/>
                </a:solidFill>
                <a:latin typeface="Times New Roman" pitchFamily="-110" charset="0"/>
                <a:ea typeface="+mn-ea"/>
                <a:cs typeface="+mn-cs"/>
              </a:rPr>
              <a:t>The argument against this approach is that it does not produce predictable,</a:t>
            </a:r>
          </a:p>
          <a:p>
            <a:r>
              <a:rPr lang="en-US" sz="1200" kern="1200" baseline="0" dirty="0" smtClean="0">
                <a:solidFill>
                  <a:schemeClr val="tx1"/>
                </a:solidFill>
                <a:latin typeface="Times New Roman" pitchFamily="-110" charset="0"/>
                <a:ea typeface="+mn-ea"/>
                <a:cs typeface="+mn-cs"/>
              </a:rPr>
              <a:t>deterministic results. The approach taken by the IEEE standard is to force the result</a:t>
            </a:r>
          </a:p>
          <a:p>
            <a:r>
              <a:rPr lang="en-US" sz="1200" kern="1200" baseline="0" dirty="0" smtClean="0">
                <a:solidFill>
                  <a:schemeClr val="tx1"/>
                </a:solidFill>
                <a:latin typeface="Times New Roman" pitchFamily="-110" charset="0"/>
                <a:ea typeface="+mn-ea"/>
                <a:cs typeface="+mn-cs"/>
              </a:rPr>
              <a:t>to be even: If the result of a computation is exactly midway between two representable</a:t>
            </a:r>
          </a:p>
          <a:p>
            <a:r>
              <a:rPr lang="en-US" sz="1200" kern="1200" baseline="0" dirty="0" smtClean="0">
                <a:solidFill>
                  <a:schemeClr val="tx1"/>
                </a:solidFill>
                <a:latin typeface="Times New Roman" pitchFamily="-110" charset="0"/>
                <a:ea typeface="+mn-ea"/>
                <a:cs typeface="+mn-cs"/>
              </a:rPr>
              <a:t>numbers, the value is rounded up if the last representable bit is currently 1 and</a:t>
            </a:r>
          </a:p>
          <a:p>
            <a:r>
              <a:rPr lang="en-US" sz="1200" kern="1200" baseline="0" dirty="0" smtClean="0">
                <a:solidFill>
                  <a:schemeClr val="tx1"/>
                </a:solidFill>
                <a:latin typeface="Times New Roman" pitchFamily="-110" charset="0"/>
                <a:ea typeface="+mn-ea"/>
                <a:cs typeface="+mn-cs"/>
              </a:rPr>
              <a:t>not rounded up if it is currently 0.</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51</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Times New Roman" pitchFamily="-110" charset="0"/>
                <a:ea typeface="+mn-ea"/>
                <a:cs typeface="+mn-cs"/>
              </a:rPr>
              <a:t>The next two options, </a:t>
            </a:r>
            <a:r>
              <a:rPr lang="en-US" sz="1200" b="1" kern="1200" baseline="0" dirty="0" smtClean="0">
                <a:solidFill>
                  <a:schemeClr val="tx1"/>
                </a:solidFill>
                <a:latin typeface="Times New Roman" pitchFamily="-110" charset="0"/>
                <a:ea typeface="+mn-ea"/>
                <a:cs typeface="+mn-cs"/>
              </a:rPr>
              <a:t>rounding to plus </a:t>
            </a:r>
            <a:r>
              <a:rPr lang="en-US" sz="1200" b="0" kern="1200" baseline="0" dirty="0" smtClean="0">
                <a:solidFill>
                  <a:schemeClr val="tx1"/>
                </a:solidFill>
                <a:latin typeface="Times New Roman" pitchFamily="-110" charset="0"/>
                <a:ea typeface="+mn-ea"/>
                <a:cs typeface="+mn-cs"/>
              </a:rPr>
              <a:t>and</a:t>
            </a:r>
            <a:r>
              <a:rPr lang="en-US" sz="1200" b="1" kern="1200" baseline="0" dirty="0" smtClean="0">
                <a:solidFill>
                  <a:schemeClr val="tx1"/>
                </a:solidFill>
                <a:latin typeface="Times New Roman" pitchFamily="-110" charset="0"/>
                <a:ea typeface="+mn-ea"/>
                <a:cs typeface="+mn-cs"/>
              </a:rPr>
              <a:t> minus infinity, </a:t>
            </a:r>
            <a:r>
              <a:rPr lang="en-US" sz="1200" b="0" kern="1200" baseline="0" dirty="0" smtClean="0">
                <a:solidFill>
                  <a:schemeClr val="tx1"/>
                </a:solidFill>
                <a:latin typeface="Times New Roman" pitchFamily="-110" charset="0"/>
                <a:ea typeface="+mn-ea"/>
                <a:cs typeface="+mn-cs"/>
              </a:rPr>
              <a:t>are useful in implementing</a:t>
            </a:r>
          </a:p>
          <a:p>
            <a:r>
              <a:rPr lang="en-US" sz="1200" kern="1200" baseline="0" dirty="0" smtClean="0">
                <a:solidFill>
                  <a:schemeClr val="tx1"/>
                </a:solidFill>
                <a:latin typeface="Times New Roman" pitchFamily="-110" charset="0"/>
                <a:ea typeface="+mn-ea"/>
                <a:cs typeface="+mn-cs"/>
              </a:rPr>
              <a:t>a technique known as interval arithmetic. Interval arithmetic provides an</a:t>
            </a:r>
          </a:p>
          <a:p>
            <a:r>
              <a:rPr lang="en-US" sz="1200" kern="1200" baseline="0" dirty="0" smtClean="0">
                <a:solidFill>
                  <a:schemeClr val="tx1"/>
                </a:solidFill>
                <a:latin typeface="Times New Roman" pitchFamily="-110" charset="0"/>
                <a:ea typeface="+mn-ea"/>
                <a:cs typeface="+mn-cs"/>
              </a:rPr>
              <a:t>efficient method for monitoring and controlling errors in floating-point computations</a:t>
            </a:r>
          </a:p>
          <a:p>
            <a:r>
              <a:rPr lang="en-US" sz="1200" kern="1200" baseline="0" dirty="0" smtClean="0">
                <a:solidFill>
                  <a:schemeClr val="tx1"/>
                </a:solidFill>
                <a:latin typeface="Times New Roman" pitchFamily="-110" charset="0"/>
                <a:ea typeface="+mn-ea"/>
                <a:cs typeface="+mn-cs"/>
              </a:rPr>
              <a:t>by producing two values for each result. The two values correspond to the</a:t>
            </a:r>
          </a:p>
          <a:p>
            <a:r>
              <a:rPr lang="en-US" sz="1200" kern="1200" baseline="0" dirty="0" smtClean="0">
                <a:solidFill>
                  <a:schemeClr val="tx1"/>
                </a:solidFill>
                <a:latin typeface="Times New Roman" pitchFamily="-110" charset="0"/>
                <a:ea typeface="+mn-ea"/>
                <a:cs typeface="+mn-cs"/>
              </a:rPr>
              <a:t>lower and upper endpoints of an interval that contains the true result. The width of</a:t>
            </a:r>
          </a:p>
          <a:p>
            <a:r>
              <a:rPr lang="en-US" sz="1200" kern="1200" baseline="0" dirty="0" smtClean="0">
                <a:solidFill>
                  <a:schemeClr val="tx1"/>
                </a:solidFill>
                <a:latin typeface="Times New Roman" pitchFamily="-110" charset="0"/>
                <a:ea typeface="+mn-ea"/>
                <a:cs typeface="+mn-cs"/>
              </a:rPr>
              <a:t>the interval, which is the difference between the upper and lower endpoints, indicates</a:t>
            </a:r>
          </a:p>
          <a:p>
            <a:r>
              <a:rPr lang="en-US" sz="1200" kern="1200" baseline="0" dirty="0" smtClean="0">
                <a:solidFill>
                  <a:schemeClr val="tx1"/>
                </a:solidFill>
                <a:latin typeface="Times New Roman" pitchFamily="-110" charset="0"/>
                <a:ea typeface="+mn-ea"/>
                <a:cs typeface="+mn-cs"/>
              </a:rPr>
              <a:t>the accuracy of the result. If the endpoints of an interval are not representable,</a:t>
            </a:r>
          </a:p>
          <a:p>
            <a:r>
              <a:rPr lang="en-US" sz="1200" kern="1200" baseline="0" dirty="0" smtClean="0">
                <a:solidFill>
                  <a:schemeClr val="tx1"/>
                </a:solidFill>
                <a:latin typeface="Times New Roman" pitchFamily="-110" charset="0"/>
                <a:ea typeface="+mn-ea"/>
                <a:cs typeface="+mn-cs"/>
              </a:rPr>
              <a:t>then the interval endpoints are rounded down and up, respectively. Although</a:t>
            </a:r>
          </a:p>
          <a:p>
            <a:r>
              <a:rPr lang="en-US" sz="1200" kern="1200" baseline="0" dirty="0" smtClean="0">
                <a:solidFill>
                  <a:schemeClr val="tx1"/>
                </a:solidFill>
                <a:latin typeface="Times New Roman" pitchFamily="-110" charset="0"/>
                <a:ea typeface="+mn-ea"/>
                <a:cs typeface="+mn-cs"/>
              </a:rPr>
              <a:t>the width of the interval may vary according to implementation, many algorithms</a:t>
            </a:r>
          </a:p>
          <a:p>
            <a:r>
              <a:rPr lang="en-US" sz="1200" kern="1200" baseline="0" dirty="0" smtClean="0">
                <a:solidFill>
                  <a:schemeClr val="tx1"/>
                </a:solidFill>
                <a:latin typeface="Times New Roman" pitchFamily="-110" charset="0"/>
                <a:ea typeface="+mn-ea"/>
                <a:cs typeface="+mn-cs"/>
              </a:rPr>
              <a:t>have been designed to produce narrow intervals. If the range between the upper</a:t>
            </a:r>
          </a:p>
          <a:p>
            <a:r>
              <a:rPr lang="en-US" sz="1200" kern="1200" baseline="0" dirty="0" smtClean="0">
                <a:solidFill>
                  <a:schemeClr val="tx1"/>
                </a:solidFill>
                <a:latin typeface="Times New Roman" pitchFamily="-110" charset="0"/>
                <a:ea typeface="+mn-ea"/>
                <a:cs typeface="+mn-cs"/>
              </a:rPr>
              <a:t>and lower bounds is sufficiently narrow, then a sufficiently accurate result has been</a:t>
            </a:r>
          </a:p>
          <a:p>
            <a:r>
              <a:rPr lang="en-US" sz="1200" kern="1200" baseline="0" dirty="0" smtClean="0">
                <a:solidFill>
                  <a:schemeClr val="tx1"/>
                </a:solidFill>
                <a:latin typeface="Times New Roman" pitchFamily="-110" charset="0"/>
                <a:ea typeface="+mn-ea"/>
                <a:cs typeface="+mn-cs"/>
              </a:rPr>
              <a:t>obtained. If not, at least we know this and can perform additional analysis.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final technique specified in the standard is </a:t>
            </a:r>
            <a:r>
              <a:rPr lang="en-US" sz="1200" b="1" kern="1200" baseline="0" dirty="0" smtClean="0">
                <a:solidFill>
                  <a:schemeClr val="tx1"/>
                </a:solidFill>
                <a:latin typeface="Times New Roman" pitchFamily="-110" charset="0"/>
                <a:ea typeface="+mn-ea"/>
                <a:cs typeface="+mn-cs"/>
              </a:rPr>
              <a:t>round toward zero. This is,</a:t>
            </a:r>
          </a:p>
          <a:p>
            <a:r>
              <a:rPr lang="en-US" sz="1200" kern="1200" baseline="0" dirty="0" smtClean="0">
                <a:solidFill>
                  <a:schemeClr val="tx1"/>
                </a:solidFill>
                <a:latin typeface="Times New Roman" pitchFamily="-110" charset="0"/>
                <a:ea typeface="+mn-ea"/>
                <a:cs typeface="+mn-cs"/>
              </a:rPr>
              <a:t>in fact, simple truncation: The extra bits are ignored. This is certainly the simplest</a:t>
            </a:r>
          </a:p>
          <a:p>
            <a:r>
              <a:rPr lang="en-US" sz="1200" kern="1200" baseline="0" dirty="0" smtClean="0">
                <a:solidFill>
                  <a:schemeClr val="tx1"/>
                </a:solidFill>
                <a:latin typeface="Times New Roman" pitchFamily="-110" charset="0"/>
                <a:ea typeface="+mn-ea"/>
                <a:cs typeface="+mn-cs"/>
              </a:rPr>
              <a:t>technique. However, the result is that the magnitude of the truncated value is always</a:t>
            </a:r>
          </a:p>
          <a:p>
            <a:r>
              <a:rPr lang="en-US" sz="1200" kern="1200" baseline="0" dirty="0" smtClean="0">
                <a:solidFill>
                  <a:schemeClr val="tx1"/>
                </a:solidFill>
                <a:latin typeface="Times New Roman" pitchFamily="-110" charset="0"/>
                <a:ea typeface="+mn-ea"/>
                <a:cs typeface="+mn-cs"/>
              </a:rPr>
              <a:t>less than or equal to the more precise original value, introducing a consistent bias</a:t>
            </a:r>
          </a:p>
          <a:p>
            <a:r>
              <a:rPr lang="en-US" sz="1200" kern="1200" baseline="0" dirty="0" smtClean="0">
                <a:solidFill>
                  <a:schemeClr val="tx1"/>
                </a:solidFill>
                <a:latin typeface="Times New Roman" pitchFamily="-110" charset="0"/>
                <a:ea typeface="+mn-ea"/>
                <a:cs typeface="+mn-cs"/>
              </a:rPr>
              <a:t>toward zero in the operation. This is a serious bias because it affects every operation</a:t>
            </a:r>
          </a:p>
          <a:p>
            <a:r>
              <a:rPr lang="en-US" sz="1200" kern="1200" baseline="0" dirty="0" smtClean="0">
                <a:solidFill>
                  <a:schemeClr val="tx1"/>
                </a:solidFill>
                <a:latin typeface="Times New Roman" pitchFamily="-110" charset="0"/>
                <a:ea typeface="+mn-ea"/>
                <a:cs typeface="+mn-cs"/>
              </a:rPr>
              <a:t>for which there are nonzero extra bits.</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52</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IEEE 754 goes beyond the simple definition of a format to lay down specific practices</a:t>
            </a:r>
          </a:p>
          <a:p>
            <a:r>
              <a:rPr lang="en-US" sz="1200" kern="1200" baseline="0" dirty="0" smtClean="0">
                <a:solidFill>
                  <a:schemeClr val="tx1"/>
                </a:solidFill>
                <a:latin typeface="Times New Roman" pitchFamily="-110" charset="0"/>
                <a:ea typeface="+mn-ea"/>
                <a:cs typeface="+mn-cs"/>
              </a:rPr>
              <a:t>and procedures so that floating-point arithmetic produces uniform, predictable</a:t>
            </a:r>
          </a:p>
          <a:p>
            <a:r>
              <a:rPr lang="en-US" sz="1200" kern="1200" baseline="0" dirty="0" smtClean="0">
                <a:solidFill>
                  <a:schemeClr val="tx1"/>
                </a:solidFill>
                <a:latin typeface="Times New Roman" pitchFamily="-110" charset="0"/>
                <a:ea typeface="+mn-ea"/>
                <a:cs typeface="+mn-cs"/>
              </a:rPr>
              <a:t>results independent of the hardware platform. One aspect of this has already been</a:t>
            </a:r>
          </a:p>
          <a:p>
            <a:r>
              <a:rPr lang="en-US" sz="1200" kern="1200" baseline="0" dirty="0" smtClean="0">
                <a:solidFill>
                  <a:schemeClr val="tx1"/>
                </a:solidFill>
                <a:latin typeface="Times New Roman" pitchFamily="-110" charset="0"/>
                <a:ea typeface="+mn-ea"/>
                <a:cs typeface="+mn-cs"/>
              </a:rPr>
              <a:t>discussed, namely rounding. This subsection looks at three other topics: infinity,</a:t>
            </a:r>
          </a:p>
          <a:p>
            <a:r>
              <a:rPr lang="en-US" sz="1200" kern="1200" baseline="0" dirty="0" smtClean="0">
                <a:solidFill>
                  <a:schemeClr val="tx1"/>
                </a:solidFill>
                <a:latin typeface="Times New Roman" pitchFamily="-110" charset="0"/>
                <a:ea typeface="+mn-ea"/>
                <a:cs typeface="+mn-cs"/>
              </a:rPr>
              <a:t>NaNs, and subnormal numbers.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Infinity arithmetic is treated as the limiting case of real arithmetic, with</a:t>
            </a:r>
          </a:p>
          <a:p>
            <a:r>
              <a:rPr lang="en-US" sz="1200" kern="1200" baseline="0" dirty="0" smtClean="0">
                <a:solidFill>
                  <a:schemeClr val="tx1"/>
                </a:solidFill>
                <a:latin typeface="Times New Roman" pitchFamily="-110" charset="0"/>
                <a:ea typeface="+mn-ea"/>
                <a:cs typeface="+mn-cs"/>
              </a:rPr>
              <a:t>the infinity values given the following interpretation: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 &lt; (every finite number) &lt; + ∞</a:t>
            </a:r>
            <a:endParaRPr lang="en-US" sz="800" kern="1200" baseline="30000" dirty="0" smtClean="0">
              <a:solidFill>
                <a:schemeClr val="tx1"/>
              </a:solidFill>
              <a:latin typeface="Times New Roman" pitchFamily="-110" charset="0"/>
              <a:ea typeface="+mn-ea"/>
              <a:cs typeface="+mn-cs"/>
            </a:endParaRP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With the exception of the special cases discussed subsequently, any arithmetic</a:t>
            </a:r>
          </a:p>
          <a:p>
            <a:r>
              <a:rPr lang="en-US" sz="1200" kern="1200" baseline="0" dirty="0" smtClean="0">
                <a:solidFill>
                  <a:schemeClr val="tx1"/>
                </a:solidFill>
                <a:latin typeface="Times New Roman" pitchFamily="-110" charset="0"/>
                <a:ea typeface="+mn-ea"/>
                <a:cs typeface="+mn-cs"/>
              </a:rPr>
              <a:t>operation involving infinity yields the obvious result.</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53</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A NaN is a symbolic entity encoded in floating-point</a:t>
            </a:r>
          </a:p>
          <a:p>
            <a:r>
              <a:rPr lang="en-US" sz="1200" kern="1200" baseline="0" dirty="0" smtClean="0">
                <a:solidFill>
                  <a:schemeClr val="tx1"/>
                </a:solidFill>
                <a:latin typeface="Times New Roman" pitchFamily="-110" charset="0"/>
                <a:ea typeface="+mn-ea"/>
                <a:cs typeface="+mn-cs"/>
              </a:rPr>
              <a:t>format, of which there are two types: signaling and quiet. A signaling NaN</a:t>
            </a:r>
          </a:p>
          <a:p>
            <a:r>
              <a:rPr lang="en-US" sz="1200" kern="1200" baseline="0" dirty="0" smtClean="0">
                <a:solidFill>
                  <a:schemeClr val="tx1"/>
                </a:solidFill>
                <a:latin typeface="Times New Roman" pitchFamily="-110" charset="0"/>
                <a:ea typeface="+mn-ea"/>
                <a:cs typeface="+mn-cs"/>
              </a:rPr>
              <a:t>signals an invalid operation exception whenever it appears as an operand. Signaling</a:t>
            </a:r>
          </a:p>
          <a:p>
            <a:endParaRPr lang="en-US" dirty="0" smtClean="0"/>
          </a:p>
          <a:p>
            <a:r>
              <a:rPr lang="en-US" sz="1200" kern="1200" baseline="0" dirty="0" smtClean="0">
                <a:solidFill>
                  <a:schemeClr val="tx1"/>
                </a:solidFill>
                <a:latin typeface="Times New Roman" pitchFamily="-110" charset="0"/>
                <a:ea typeface="+mn-ea"/>
                <a:cs typeface="+mn-cs"/>
              </a:rPr>
              <a:t>NaNs afford values for uninitialized variables and arithmetic-like enhancements</a:t>
            </a:r>
          </a:p>
          <a:p>
            <a:r>
              <a:rPr lang="en-US" sz="1200" kern="1200" baseline="0" dirty="0" smtClean="0">
                <a:solidFill>
                  <a:schemeClr val="tx1"/>
                </a:solidFill>
                <a:latin typeface="Times New Roman" pitchFamily="-110" charset="0"/>
                <a:ea typeface="+mn-ea"/>
                <a:cs typeface="+mn-cs"/>
              </a:rPr>
              <a:t>that are not the subject of the standard. A quiet NaN propagates through almost</a:t>
            </a:r>
          </a:p>
          <a:p>
            <a:r>
              <a:rPr lang="en-US" sz="1200" kern="1200" baseline="0" dirty="0" smtClean="0">
                <a:solidFill>
                  <a:schemeClr val="tx1"/>
                </a:solidFill>
                <a:latin typeface="Times New Roman" pitchFamily="-110" charset="0"/>
                <a:ea typeface="+mn-ea"/>
                <a:cs typeface="+mn-cs"/>
              </a:rPr>
              <a:t>every arithmetic operation without signaling an exception. Table 10.7 indicates</a:t>
            </a:r>
          </a:p>
          <a:p>
            <a:r>
              <a:rPr lang="en-US" sz="1200" kern="1200" baseline="0" dirty="0" smtClean="0">
                <a:solidFill>
                  <a:schemeClr val="tx1"/>
                </a:solidFill>
                <a:latin typeface="Times New Roman" pitchFamily="-110" charset="0"/>
                <a:ea typeface="+mn-ea"/>
                <a:cs typeface="+mn-cs"/>
              </a:rPr>
              <a:t>operations that will produce a quiet NaN.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Note that both types of NaNs have the same general format (Table 10.4): an</a:t>
            </a:r>
          </a:p>
          <a:p>
            <a:r>
              <a:rPr lang="en-US" sz="1200" kern="1200" baseline="0" dirty="0" smtClean="0">
                <a:solidFill>
                  <a:schemeClr val="tx1"/>
                </a:solidFill>
                <a:latin typeface="Times New Roman" pitchFamily="-110" charset="0"/>
                <a:ea typeface="+mn-ea"/>
                <a:cs typeface="+mn-cs"/>
              </a:rPr>
              <a:t>exponent of all ones and a nonzero fraction. The actual bit pattern of the nonzero</a:t>
            </a:r>
          </a:p>
          <a:p>
            <a:r>
              <a:rPr lang="en-US" sz="1200" kern="1200" baseline="0" dirty="0" smtClean="0">
                <a:solidFill>
                  <a:schemeClr val="tx1"/>
                </a:solidFill>
                <a:latin typeface="Times New Roman" pitchFamily="-110" charset="0"/>
                <a:ea typeface="+mn-ea"/>
                <a:cs typeface="+mn-cs"/>
              </a:rPr>
              <a:t>fraction is implementation dependent; the fraction values can be used to distinguish</a:t>
            </a:r>
          </a:p>
          <a:p>
            <a:r>
              <a:rPr lang="en-US" sz="1200" kern="1200" baseline="0" dirty="0" smtClean="0">
                <a:solidFill>
                  <a:schemeClr val="tx1"/>
                </a:solidFill>
                <a:latin typeface="Times New Roman" pitchFamily="-110" charset="0"/>
                <a:ea typeface="+mn-ea"/>
                <a:cs typeface="+mn-cs"/>
              </a:rPr>
              <a:t>quiet NaNs from signaling NaNs and to specify particular exception conditions.</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54</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smtClean="0">
                <a:solidFill>
                  <a:schemeClr val="tx1"/>
                </a:solidFill>
                <a:latin typeface="Times New Roman" pitchFamily="-110" charset="0"/>
                <a:ea typeface="+mn-ea"/>
                <a:cs typeface="+mn-cs"/>
              </a:rPr>
              <a:t>Subnormal numbers are included in IEEE 754 to handle</a:t>
            </a:r>
          </a:p>
          <a:p>
            <a:r>
              <a:rPr lang="en-US" sz="1200" kern="1200" baseline="0" dirty="0" smtClean="0">
                <a:solidFill>
                  <a:schemeClr val="tx1"/>
                </a:solidFill>
                <a:latin typeface="Times New Roman" pitchFamily="-110" charset="0"/>
                <a:ea typeface="+mn-ea"/>
                <a:cs typeface="+mn-cs"/>
              </a:rPr>
              <a:t>cases of exponent underflow. When the exponent of the result becomes too small</a:t>
            </a:r>
          </a:p>
          <a:p>
            <a:r>
              <a:rPr lang="en-US" sz="1200" kern="1200" baseline="0" dirty="0" smtClean="0">
                <a:solidFill>
                  <a:schemeClr val="tx1"/>
                </a:solidFill>
                <a:latin typeface="Times New Roman" pitchFamily="-110" charset="0"/>
                <a:ea typeface="+mn-ea"/>
                <a:cs typeface="+mn-cs"/>
              </a:rPr>
              <a:t>(a negative exponent with too large a magnitude), the result is subnormalized by</a:t>
            </a:r>
          </a:p>
          <a:p>
            <a:r>
              <a:rPr lang="en-US" sz="1200" kern="1200" baseline="0" dirty="0" smtClean="0">
                <a:solidFill>
                  <a:schemeClr val="tx1"/>
                </a:solidFill>
                <a:latin typeface="Times New Roman" pitchFamily="-110" charset="0"/>
                <a:ea typeface="+mn-ea"/>
                <a:cs typeface="+mn-cs"/>
              </a:rPr>
              <a:t>right shifting the fraction and incrementing the exponent for each shift until the</a:t>
            </a:r>
          </a:p>
          <a:p>
            <a:r>
              <a:rPr lang="en-US" sz="1200" kern="1200" baseline="0" dirty="0" smtClean="0">
                <a:solidFill>
                  <a:schemeClr val="tx1"/>
                </a:solidFill>
                <a:latin typeface="Times New Roman" pitchFamily="-110" charset="0"/>
                <a:ea typeface="+mn-ea"/>
                <a:cs typeface="+mn-cs"/>
              </a:rPr>
              <a:t>exponent is within a representable range.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Figure 10.26 illustrates the effect of including subnormal numbers. The representable</a:t>
            </a:r>
          </a:p>
          <a:p>
            <a:r>
              <a:rPr lang="en-US" sz="1200" kern="1200" baseline="0" dirty="0" smtClean="0">
                <a:solidFill>
                  <a:schemeClr val="tx1"/>
                </a:solidFill>
                <a:latin typeface="Times New Roman" pitchFamily="-110" charset="0"/>
                <a:ea typeface="+mn-ea"/>
                <a:cs typeface="+mn-cs"/>
              </a:rPr>
              <a:t>numbers can be grouped into intervals of the form [2</a:t>
            </a:r>
            <a:r>
              <a:rPr lang="en-US" sz="1200" i="1" kern="1200" baseline="30000" dirty="0" smtClean="0">
                <a:solidFill>
                  <a:schemeClr val="tx1"/>
                </a:solidFill>
                <a:latin typeface="Times New Roman" pitchFamily="-110" charset="0"/>
                <a:ea typeface="+mn-ea"/>
                <a:cs typeface="+mn-cs"/>
              </a:rPr>
              <a:t>n</a:t>
            </a:r>
            <a:r>
              <a:rPr lang="en-US" sz="1200" i="1" kern="1200" baseline="0" dirty="0" smtClean="0">
                <a:solidFill>
                  <a:schemeClr val="tx1"/>
                </a:solidFill>
                <a:latin typeface="Times New Roman" pitchFamily="-110" charset="0"/>
                <a:ea typeface="+mn-ea"/>
                <a:cs typeface="+mn-cs"/>
              </a:rPr>
              <a:t>, 2</a:t>
            </a:r>
            <a:r>
              <a:rPr lang="en-US" sz="1200" i="1" kern="1200" baseline="30000" dirty="0" smtClean="0">
                <a:solidFill>
                  <a:schemeClr val="tx1"/>
                </a:solidFill>
                <a:latin typeface="Times New Roman" pitchFamily="-110" charset="0"/>
                <a:ea typeface="+mn-ea"/>
                <a:cs typeface="+mn-cs"/>
              </a:rPr>
              <a:t>n+1</a:t>
            </a:r>
            <a:r>
              <a:rPr lang="en-US" sz="1200" i="1" kern="1200" baseline="0" dirty="0" smtClean="0">
                <a:solidFill>
                  <a:schemeClr val="tx1"/>
                </a:solidFill>
                <a:latin typeface="Times New Roman" pitchFamily="-110" charset="0"/>
                <a:ea typeface="+mn-ea"/>
                <a:cs typeface="+mn-cs"/>
              </a:rPr>
              <a:t>]. </a:t>
            </a:r>
            <a:r>
              <a:rPr lang="en-US" sz="1200" i="0" kern="1200" baseline="0" dirty="0" smtClean="0">
                <a:solidFill>
                  <a:schemeClr val="tx1"/>
                </a:solidFill>
                <a:latin typeface="Times New Roman" pitchFamily="-110" charset="0"/>
                <a:ea typeface="+mn-ea"/>
                <a:cs typeface="+mn-cs"/>
              </a:rPr>
              <a:t>Within each</a:t>
            </a:r>
          </a:p>
          <a:p>
            <a:r>
              <a:rPr lang="en-US" sz="1200" kern="1200" baseline="0" dirty="0" smtClean="0">
                <a:solidFill>
                  <a:schemeClr val="tx1"/>
                </a:solidFill>
                <a:latin typeface="Times New Roman" pitchFamily="-110" charset="0"/>
                <a:ea typeface="+mn-ea"/>
                <a:cs typeface="+mn-cs"/>
              </a:rPr>
              <a:t>such interval, the exponent portion of the number remains constant while the fraction</a:t>
            </a:r>
          </a:p>
          <a:p>
            <a:r>
              <a:rPr lang="en-US" sz="1200" kern="1200" baseline="0" dirty="0" smtClean="0">
                <a:solidFill>
                  <a:schemeClr val="tx1"/>
                </a:solidFill>
                <a:latin typeface="Times New Roman" pitchFamily="-110" charset="0"/>
                <a:ea typeface="+mn-ea"/>
                <a:cs typeface="+mn-cs"/>
              </a:rPr>
              <a:t>varies, producing a uniform spacing of representable numbers within the interval. As</a:t>
            </a:r>
          </a:p>
          <a:p>
            <a:r>
              <a:rPr lang="en-US" sz="1200" kern="1200" baseline="0" dirty="0" smtClean="0">
                <a:solidFill>
                  <a:schemeClr val="tx1"/>
                </a:solidFill>
                <a:latin typeface="Times New Roman" pitchFamily="-110" charset="0"/>
                <a:ea typeface="+mn-ea"/>
                <a:cs typeface="+mn-cs"/>
              </a:rPr>
              <a:t>we get closer to zero, each successive interval is half the width of the preceding interval</a:t>
            </a:r>
          </a:p>
          <a:p>
            <a:r>
              <a:rPr lang="en-US" sz="1200" kern="1200" baseline="0" dirty="0" smtClean="0">
                <a:solidFill>
                  <a:schemeClr val="tx1"/>
                </a:solidFill>
                <a:latin typeface="Times New Roman" pitchFamily="-110" charset="0"/>
                <a:ea typeface="+mn-ea"/>
                <a:cs typeface="+mn-cs"/>
              </a:rPr>
              <a:t>but contains the same number of representable numbers. Hence the density of</a:t>
            </a:r>
          </a:p>
          <a:p>
            <a:r>
              <a:rPr lang="en-US" sz="1200" kern="1200" baseline="0" dirty="0" smtClean="0">
                <a:solidFill>
                  <a:schemeClr val="tx1"/>
                </a:solidFill>
                <a:latin typeface="Times New Roman" pitchFamily="-110" charset="0"/>
                <a:ea typeface="+mn-ea"/>
                <a:cs typeface="+mn-cs"/>
              </a:rPr>
              <a:t>representable numbers increases as we approach zero. However, if only normal numbers</a:t>
            </a:r>
          </a:p>
          <a:p>
            <a:r>
              <a:rPr lang="en-US" sz="1200" kern="1200" baseline="0" dirty="0" smtClean="0">
                <a:solidFill>
                  <a:schemeClr val="tx1"/>
                </a:solidFill>
                <a:latin typeface="Times New Roman" pitchFamily="-110" charset="0"/>
                <a:ea typeface="+mn-ea"/>
                <a:cs typeface="+mn-cs"/>
              </a:rPr>
              <a:t>are used, there is a gap between the smallest normal number and 0. In the case of</a:t>
            </a:r>
          </a:p>
          <a:p>
            <a:r>
              <a:rPr lang="en-US" sz="1200" kern="1200" baseline="0" dirty="0" smtClean="0">
                <a:solidFill>
                  <a:schemeClr val="tx1"/>
                </a:solidFill>
                <a:latin typeface="Times New Roman" pitchFamily="-110" charset="0"/>
                <a:ea typeface="+mn-ea"/>
                <a:cs typeface="+mn-cs"/>
              </a:rPr>
              <a:t>the 32-bit IEEE 754 format, there are 2</a:t>
            </a:r>
            <a:r>
              <a:rPr lang="en-US" sz="1200" kern="1200" baseline="30000" dirty="0" smtClean="0">
                <a:solidFill>
                  <a:schemeClr val="tx1"/>
                </a:solidFill>
                <a:latin typeface="Times New Roman" pitchFamily="-110" charset="0"/>
                <a:ea typeface="+mn-ea"/>
                <a:cs typeface="+mn-cs"/>
              </a:rPr>
              <a:t>23</a:t>
            </a:r>
            <a:r>
              <a:rPr lang="en-US" sz="1200" kern="1200" baseline="0" dirty="0" smtClean="0">
                <a:solidFill>
                  <a:schemeClr val="tx1"/>
                </a:solidFill>
                <a:latin typeface="Times New Roman" pitchFamily="-110" charset="0"/>
                <a:ea typeface="+mn-ea"/>
                <a:cs typeface="+mn-cs"/>
              </a:rPr>
              <a:t> representable numbers in each interval, and</a:t>
            </a:r>
          </a:p>
          <a:p>
            <a:r>
              <a:rPr lang="en-US" sz="1200" kern="1200" baseline="0" dirty="0" smtClean="0">
                <a:solidFill>
                  <a:schemeClr val="tx1"/>
                </a:solidFill>
                <a:latin typeface="Times New Roman" pitchFamily="-110" charset="0"/>
                <a:ea typeface="+mn-ea"/>
                <a:cs typeface="+mn-cs"/>
              </a:rPr>
              <a:t>the smallest representable positive number is 2</a:t>
            </a:r>
            <a:r>
              <a:rPr lang="en-US" sz="1200" kern="1200" baseline="30000" dirty="0" smtClean="0">
                <a:solidFill>
                  <a:schemeClr val="tx1"/>
                </a:solidFill>
                <a:latin typeface="Times New Roman" pitchFamily="-110" charset="0"/>
                <a:ea typeface="+mn-ea"/>
                <a:cs typeface="+mn-cs"/>
              </a:rPr>
              <a:t>-126</a:t>
            </a:r>
            <a:r>
              <a:rPr lang="en-US" sz="1200" kern="1200" baseline="0" dirty="0" smtClean="0">
                <a:solidFill>
                  <a:schemeClr val="tx1"/>
                </a:solidFill>
                <a:latin typeface="Times New Roman" pitchFamily="-110" charset="0"/>
                <a:ea typeface="+mn-ea"/>
                <a:cs typeface="+mn-cs"/>
              </a:rPr>
              <a:t>. With the addition of subnormal</a:t>
            </a:r>
          </a:p>
          <a:p>
            <a:r>
              <a:rPr lang="en-US" sz="1200" kern="1200" baseline="0" dirty="0" smtClean="0">
                <a:solidFill>
                  <a:schemeClr val="tx1"/>
                </a:solidFill>
                <a:latin typeface="Times New Roman" pitchFamily="-110" charset="0"/>
                <a:ea typeface="+mn-ea"/>
                <a:cs typeface="+mn-cs"/>
              </a:rPr>
              <a:t>numbers, an additional 2</a:t>
            </a:r>
            <a:r>
              <a:rPr lang="en-US" sz="1200" kern="1200" baseline="30000" dirty="0" smtClean="0">
                <a:solidFill>
                  <a:schemeClr val="tx1"/>
                </a:solidFill>
                <a:latin typeface="Times New Roman" pitchFamily="-110" charset="0"/>
                <a:ea typeface="+mn-ea"/>
                <a:cs typeface="+mn-cs"/>
              </a:rPr>
              <a:t>23</a:t>
            </a:r>
            <a:r>
              <a:rPr lang="en-US" sz="1200" kern="1200" baseline="0" dirty="0" smtClean="0">
                <a:solidFill>
                  <a:schemeClr val="tx1"/>
                </a:solidFill>
                <a:latin typeface="Times New Roman" pitchFamily="-110" charset="0"/>
                <a:ea typeface="+mn-ea"/>
                <a:cs typeface="+mn-cs"/>
              </a:rPr>
              <a:t> - 1 numbers are uniformly added between 0 and 2</a:t>
            </a:r>
            <a:r>
              <a:rPr lang="en-US" sz="1200" kern="1200" baseline="30000" dirty="0" smtClean="0">
                <a:solidFill>
                  <a:schemeClr val="tx1"/>
                </a:solidFill>
                <a:latin typeface="Times New Roman" pitchFamily="-110" charset="0"/>
                <a:ea typeface="+mn-ea"/>
                <a:cs typeface="+mn-cs"/>
              </a:rPr>
              <a:t>-126</a:t>
            </a:r>
            <a:r>
              <a:rPr lang="en-US" sz="1200" kern="1200" baseline="0" dirty="0" smtClean="0">
                <a:solidFill>
                  <a:schemeClr val="tx1"/>
                </a:solidFill>
                <a:latin typeface="Times New Roman" pitchFamily="-110" charset="0"/>
                <a:ea typeface="+mn-ea"/>
                <a:cs typeface="+mn-cs"/>
              </a:rPr>
              <a: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use of subnormal numbers is referred to as </a:t>
            </a:r>
            <a:r>
              <a:rPr lang="en-US" sz="1200" i="1" kern="1200" baseline="0" dirty="0" smtClean="0">
                <a:solidFill>
                  <a:schemeClr val="tx1"/>
                </a:solidFill>
                <a:latin typeface="Times New Roman" pitchFamily="-110" charset="0"/>
                <a:ea typeface="+mn-ea"/>
                <a:cs typeface="+mn-cs"/>
              </a:rPr>
              <a:t>gradual underflow [COON81].</a:t>
            </a:r>
          </a:p>
          <a:p>
            <a:r>
              <a:rPr lang="en-US" sz="1200" kern="1200" baseline="0" dirty="0" smtClean="0">
                <a:solidFill>
                  <a:schemeClr val="tx1"/>
                </a:solidFill>
                <a:latin typeface="Times New Roman" pitchFamily="-110" charset="0"/>
                <a:ea typeface="+mn-ea"/>
                <a:cs typeface="+mn-cs"/>
              </a:rPr>
              <a:t>Without subnormal numbers, the gap between the smallest representable nonzero</a:t>
            </a:r>
          </a:p>
          <a:p>
            <a:r>
              <a:rPr lang="en-US" sz="1200" kern="1200" baseline="0" dirty="0" smtClean="0">
                <a:solidFill>
                  <a:schemeClr val="tx1"/>
                </a:solidFill>
                <a:latin typeface="Times New Roman" pitchFamily="-110" charset="0"/>
                <a:ea typeface="+mn-ea"/>
                <a:cs typeface="+mn-cs"/>
              </a:rPr>
              <a:t>number and zero is much wider than the gap between the smallest representable</a:t>
            </a:r>
          </a:p>
          <a:p>
            <a:r>
              <a:rPr lang="en-US" sz="1200" kern="1200" baseline="0" dirty="0" smtClean="0">
                <a:solidFill>
                  <a:schemeClr val="tx1"/>
                </a:solidFill>
                <a:latin typeface="Times New Roman" pitchFamily="-110" charset="0"/>
                <a:ea typeface="+mn-ea"/>
                <a:cs typeface="+mn-cs"/>
              </a:rPr>
              <a:t>nonzero number and the next larger number. Gradual underflow fills in that gap</a:t>
            </a:r>
          </a:p>
          <a:p>
            <a:r>
              <a:rPr lang="en-US" sz="1200" kern="1200" baseline="0" dirty="0" smtClean="0">
                <a:solidFill>
                  <a:schemeClr val="tx1"/>
                </a:solidFill>
                <a:latin typeface="Times New Roman" pitchFamily="-110" charset="0"/>
                <a:ea typeface="+mn-ea"/>
                <a:cs typeface="+mn-cs"/>
              </a:rPr>
              <a:t>and reduces the impact of exponent underflow to a level comparable with roundoff</a:t>
            </a:r>
          </a:p>
          <a:p>
            <a:r>
              <a:rPr lang="en-US" sz="1200" kern="1200" baseline="0" dirty="0" smtClean="0">
                <a:solidFill>
                  <a:schemeClr val="tx1"/>
                </a:solidFill>
                <a:latin typeface="Times New Roman" pitchFamily="-110" charset="0"/>
                <a:ea typeface="+mn-ea"/>
                <a:cs typeface="+mn-cs"/>
              </a:rPr>
              <a:t>among the normal numbers.</a:t>
            </a:r>
            <a:endParaRPr lang="en-US" i="0"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55</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598D2-2ED8-8547-B4B7-C382E9B8AC9E}" type="slidenum">
              <a:rPr lang="en-US"/>
              <a:pPr/>
              <a:t>56</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GB" dirty="0" smtClean="0"/>
              <a:t>Chapter 10 summary.</a:t>
            </a:r>
            <a:endParaRPr lang="en-GB"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F448AC-8E1C-CC4C-BFB1-A0EEFAD70676}" type="slidenum">
              <a:rPr lang="en-US"/>
              <a:pPr/>
              <a:t>6</a:t>
            </a:fld>
            <a:endParaRPr lang="en-US" dirty="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There are several alternative conventions used to represent negative as well as positive</a:t>
            </a:r>
          </a:p>
          <a:p>
            <a:r>
              <a:rPr lang="en-US" sz="1200" kern="1200" baseline="0" dirty="0" smtClean="0">
                <a:solidFill>
                  <a:schemeClr val="tx1"/>
                </a:solidFill>
                <a:latin typeface="Times New Roman" pitchFamily="-110" charset="0"/>
                <a:ea typeface="+mn-ea"/>
                <a:cs typeface="+mn-cs"/>
              </a:rPr>
              <a:t>integers, all of which involve treating the most significant (leftmost) bit in the</a:t>
            </a:r>
          </a:p>
          <a:p>
            <a:r>
              <a:rPr lang="en-US" sz="1200" kern="1200" baseline="0" dirty="0" smtClean="0">
                <a:solidFill>
                  <a:schemeClr val="tx1"/>
                </a:solidFill>
                <a:latin typeface="Times New Roman" pitchFamily="-110" charset="0"/>
                <a:ea typeface="+mn-ea"/>
                <a:cs typeface="+mn-cs"/>
              </a:rPr>
              <a:t>word as a sign bit. If the sign bit is 0, the number is positive; if the sign bit is 1, the</a:t>
            </a:r>
          </a:p>
          <a:p>
            <a:r>
              <a:rPr lang="en-US" sz="1200" kern="1200" baseline="0" dirty="0" smtClean="0">
                <a:solidFill>
                  <a:schemeClr val="tx1"/>
                </a:solidFill>
                <a:latin typeface="Times New Roman" pitchFamily="-110" charset="0"/>
                <a:ea typeface="+mn-ea"/>
                <a:cs typeface="+mn-cs"/>
              </a:rPr>
              <a:t>number is negative.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simplest form of representation that employs a sign bit is the sign-magnitude</a:t>
            </a:r>
          </a:p>
          <a:p>
            <a:r>
              <a:rPr lang="en-US" sz="1200" kern="1200" baseline="0" dirty="0" smtClean="0">
                <a:solidFill>
                  <a:schemeClr val="tx1"/>
                </a:solidFill>
                <a:latin typeface="Times New Roman" pitchFamily="-110" charset="0"/>
                <a:ea typeface="+mn-ea"/>
                <a:cs typeface="+mn-cs"/>
              </a:rPr>
              <a:t>representation. In an </a:t>
            </a:r>
            <a:r>
              <a:rPr lang="en-US" sz="1200" i="1" kern="1200" baseline="0" dirty="0" smtClean="0">
                <a:solidFill>
                  <a:schemeClr val="tx1"/>
                </a:solidFill>
                <a:latin typeface="Times New Roman" pitchFamily="-110" charset="0"/>
                <a:ea typeface="+mn-ea"/>
                <a:cs typeface="+mn-cs"/>
              </a:rPr>
              <a:t>n-</a:t>
            </a:r>
            <a:r>
              <a:rPr lang="en-US" sz="1200" i="0" kern="1200" baseline="0" dirty="0" smtClean="0">
                <a:solidFill>
                  <a:schemeClr val="tx1"/>
                </a:solidFill>
                <a:latin typeface="Times New Roman" pitchFamily="-110" charset="0"/>
                <a:ea typeface="+mn-ea"/>
                <a:cs typeface="+mn-cs"/>
              </a:rPr>
              <a:t>bit word, the rightmost </a:t>
            </a:r>
            <a:r>
              <a:rPr lang="en-US" sz="1200" i="1" kern="1200" baseline="0" dirty="0" smtClean="0">
                <a:solidFill>
                  <a:schemeClr val="tx1"/>
                </a:solidFill>
                <a:latin typeface="Times New Roman" pitchFamily="-110" charset="0"/>
                <a:ea typeface="+mn-ea"/>
                <a:cs typeface="+mn-cs"/>
              </a:rPr>
              <a:t>n - 1 </a:t>
            </a:r>
            <a:r>
              <a:rPr lang="en-US" sz="1200" i="0" kern="1200" baseline="0" dirty="0" smtClean="0">
                <a:solidFill>
                  <a:schemeClr val="tx1"/>
                </a:solidFill>
                <a:latin typeface="Times New Roman" pitchFamily="-110" charset="0"/>
                <a:ea typeface="+mn-ea"/>
                <a:cs typeface="+mn-cs"/>
              </a:rPr>
              <a:t>bits hold the</a:t>
            </a:r>
          </a:p>
          <a:p>
            <a:r>
              <a:rPr lang="en-US" sz="1200" kern="1200" baseline="0" dirty="0" smtClean="0">
                <a:solidFill>
                  <a:schemeClr val="tx1"/>
                </a:solidFill>
                <a:latin typeface="Times New Roman" pitchFamily="-110" charset="0"/>
                <a:ea typeface="+mn-ea"/>
                <a:cs typeface="+mn-cs"/>
              </a:rPr>
              <a:t>magnitude of the integer.</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There are several drawbacks to sign-magnitude representation. One is that addition</a:t>
            </a:r>
          </a:p>
          <a:p>
            <a:r>
              <a:rPr lang="en-US" sz="1200" kern="1200" baseline="0" dirty="0" smtClean="0">
                <a:solidFill>
                  <a:schemeClr val="tx1"/>
                </a:solidFill>
                <a:latin typeface="Times New Roman" pitchFamily="-110" charset="0"/>
                <a:ea typeface="+mn-ea"/>
                <a:cs typeface="+mn-cs"/>
              </a:rPr>
              <a:t>and subtraction require a consideration of both the signs of the numbers and their</a:t>
            </a:r>
          </a:p>
          <a:p>
            <a:r>
              <a:rPr lang="en-US" sz="1200" kern="1200" baseline="0" dirty="0" smtClean="0">
                <a:solidFill>
                  <a:schemeClr val="tx1"/>
                </a:solidFill>
                <a:latin typeface="Times New Roman" pitchFamily="-110" charset="0"/>
                <a:ea typeface="+mn-ea"/>
                <a:cs typeface="+mn-cs"/>
              </a:rPr>
              <a:t>relative magnitudes to carry out the required operation. This should become clear in the</a:t>
            </a:r>
          </a:p>
          <a:p>
            <a:r>
              <a:rPr lang="en-US" sz="1200" kern="1200" baseline="0" dirty="0" smtClean="0">
                <a:solidFill>
                  <a:schemeClr val="tx1"/>
                </a:solidFill>
                <a:latin typeface="Times New Roman" pitchFamily="-110" charset="0"/>
                <a:ea typeface="+mn-ea"/>
                <a:cs typeface="+mn-cs"/>
              </a:rPr>
              <a:t>discussion in Section 10.3. Another drawback is that there are two representations of 0:</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This is inconvenient because it is slightly more difficult to test for 0 (an operation</a:t>
            </a:r>
          </a:p>
          <a:p>
            <a:r>
              <a:rPr lang="en-US" sz="1200" kern="1200" baseline="0" dirty="0" smtClean="0">
                <a:solidFill>
                  <a:schemeClr val="tx1"/>
                </a:solidFill>
                <a:latin typeface="Times New Roman" pitchFamily="-110" charset="0"/>
                <a:ea typeface="+mn-ea"/>
                <a:cs typeface="+mn-cs"/>
              </a:rPr>
              <a:t>performed frequently on computers) than if there were a single representation.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Because of these drawbacks, sign-magnitude representation is rarely used in</a:t>
            </a:r>
          </a:p>
          <a:p>
            <a:r>
              <a:rPr lang="en-US" sz="1200" kern="1200" baseline="0" dirty="0" smtClean="0">
                <a:solidFill>
                  <a:schemeClr val="tx1"/>
                </a:solidFill>
                <a:latin typeface="Times New Roman" pitchFamily="-110" charset="0"/>
                <a:ea typeface="+mn-ea"/>
                <a:cs typeface="+mn-cs"/>
              </a:rPr>
              <a:t>implementing the integer portion of the ALU. Instead, the most common scheme is</a:t>
            </a:r>
          </a:p>
          <a:p>
            <a:r>
              <a:rPr lang="en-US" sz="1200" kern="1200" baseline="0" dirty="0" smtClean="0">
                <a:solidFill>
                  <a:schemeClr val="tx1"/>
                </a:solidFill>
                <a:latin typeface="Times New Roman" pitchFamily="-110" charset="0"/>
                <a:ea typeface="+mn-ea"/>
                <a:cs typeface="+mn-cs"/>
              </a:rPr>
              <a:t>twos complement representation.</a:t>
            </a:r>
            <a:endParaRPr lang="en-GB"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F9729C-03CD-2E45-8373-3BD9AF5F8DE3}" type="slidenum">
              <a:rPr lang="en-US"/>
              <a:pPr/>
              <a:t>7</a:t>
            </a:fld>
            <a:endParaRPr lang="en-US" dirty="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Like sign magnitude, twos complement representation uses the most significant bit</a:t>
            </a:r>
          </a:p>
          <a:p>
            <a:r>
              <a:rPr lang="en-US" sz="1200" kern="1200" baseline="0" dirty="0" smtClean="0">
                <a:solidFill>
                  <a:schemeClr val="tx1"/>
                </a:solidFill>
                <a:latin typeface="Times New Roman" pitchFamily="-110" charset="0"/>
                <a:ea typeface="+mn-ea"/>
                <a:cs typeface="+mn-cs"/>
              </a:rPr>
              <a:t>as a sign bit, making it easy to test whether an integer is positive or negative. It</a:t>
            </a:r>
          </a:p>
          <a:p>
            <a:r>
              <a:rPr lang="en-US" sz="1200" kern="1200" baseline="0" dirty="0" smtClean="0">
                <a:solidFill>
                  <a:schemeClr val="tx1"/>
                </a:solidFill>
                <a:latin typeface="Times New Roman" pitchFamily="-110" charset="0"/>
                <a:ea typeface="+mn-ea"/>
                <a:cs typeface="+mn-cs"/>
              </a:rPr>
              <a:t>differs from the use of the sign-magnitude representation in the way that the other</a:t>
            </a:r>
          </a:p>
          <a:p>
            <a:r>
              <a:rPr lang="en-US" sz="1200" kern="1200" baseline="0" dirty="0" smtClean="0">
                <a:solidFill>
                  <a:schemeClr val="tx1"/>
                </a:solidFill>
                <a:latin typeface="Times New Roman" pitchFamily="-110" charset="0"/>
                <a:ea typeface="+mn-ea"/>
                <a:cs typeface="+mn-cs"/>
              </a:rPr>
              <a:t>bits are interpreted. Table 10.1 highlights key characteristics of twos complement</a:t>
            </a:r>
          </a:p>
          <a:p>
            <a:r>
              <a:rPr lang="en-US" sz="1200" kern="1200" baseline="0" dirty="0" smtClean="0">
                <a:solidFill>
                  <a:schemeClr val="tx1"/>
                </a:solidFill>
                <a:latin typeface="Times New Roman" pitchFamily="-110" charset="0"/>
                <a:ea typeface="+mn-ea"/>
                <a:cs typeface="+mn-cs"/>
              </a:rPr>
              <a:t>representation and arithmetic, which are elaborated in this section and the next.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Most treatments of twos complement representation focus on the rules for</a:t>
            </a:r>
          </a:p>
          <a:p>
            <a:r>
              <a:rPr lang="en-US" sz="1200" kern="1200" baseline="0" dirty="0" smtClean="0">
                <a:solidFill>
                  <a:schemeClr val="tx1"/>
                </a:solidFill>
                <a:latin typeface="Times New Roman" pitchFamily="-110" charset="0"/>
                <a:ea typeface="+mn-ea"/>
                <a:cs typeface="+mn-cs"/>
              </a:rPr>
              <a:t>producing negative numbers, with no formal proof that the scheme is valid. Instead,</a:t>
            </a:r>
          </a:p>
          <a:p>
            <a:r>
              <a:rPr lang="en-US" sz="1200" kern="1200" baseline="0" dirty="0" smtClean="0">
                <a:solidFill>
                  <a:schemeClr val="tx1"/>
                </a:solidFill>
                <a:latin typeface="Times New Roman" pitchFamily="-110" charset="0"/>
                <a:ea typeface="+mn-ea"/>
                <a:cs typeface="+mn-cs"/>
              </a:rPr>
              <a:t>our presentation of twos complement integers in this section and in Section 10.3 is</a:t>
            </a:r>
          </a:p>
          <a:p>
            <a:r>
              <a:rPr lang="en-US" sz="1200" kern="1200" baseline="0" dirty="0" smtClean="0">
                <a:solidFill>
                  <a:schemeClr val="tx1"/>
                </a:solidFill>
                <a:latin typeface="Times New Roman" pitchFamily="-110" charset="0"/>
                <a:ea typeface="+mn-ea"/>
                <a:cs typeface="+mn-cs"/>
              </a:rPr>
              <a:t>based on [DATT93], which suggests that twos complement representation is best</a:t>
            </a:r>
          </a:p>
          <a:p>
            <a:r>
              <a:rPr lang="en-US" sz="1200" kern="1200" baseline="0" dirty="0" smtClean="0">
                <a:solidFill>
                  <a:schemeClr val="tx1"/>
                </a:solidFill>
                <a:latin typeface="Times New Roman" pitchFamily="-110" charset="0"/>
                <a:ea typeface="+mn-ea"/>
                <a:cs typeface="+mn-cs"/>
              </a:rPr>
              <a:t>understood by defining it in terms of a weighted sum of bits, as we did previously</a:t>
            </a:r>
          </a:p>
          <a:p>
            <a:r>
              <a:rPr lang="en-US" sz="1200" kern="1200" baseline="0" dirty="0" smtClean="0">
                <a:solidFill>
                  <a:schemeClr val="tx1"/>
                </a:solidFill>
                <a:latin typeface="Times New Roman" pitchFamily="-110" charset="0"/>
                <a:ea typeface="+mn-ea"/>
                <a:cs typeface="+mn-cs"/>
              </a:rPr>
              <a:t>for unsigned and sign-magnitude representations. The advantage of this treatment</a:t>
            </a:r>
          </a:p>
          <a:p>
            <a:r>
              <a:rPr lang="en-US" sz="1200" kern="1200" baseline="0" dirty="0" smtClean="0">
                <a:solidFill>
                  <a:schemeClr val="tx1"/>
                </a:solidFill>
                <a:latin typeface="Times New Roman" pitchFamily="-110" charset="0"/>
                <a:ea typeface="+mn-ea"/>
                <a:cs typeface="+mn-cs"/>
              </a:rPr>
              <a:t>is that it does not leave any lingering doubt that the rules for arithmetic operations</a:t>
            </a:r>
          </a:p>
          <a:p>
            <a:r>
              <a:rPr lang="en-US" sz="1200" kern="1200" baseline="0" dirty="0" smtClean="0">
                <a:solidFill>
                  <a:schemeClr val="tx1"/>
                </a:solidFill>
                <a:latin typeface="Times New Roman" pitchFamily="-110" charset="0"/>
                <a:ea typeface="+mn-ea"/>
                <a:cs typeface="+mn-cs"/>
              </a:rPr>
              <a:t>in twos complement notation may not work for some special cases.</a:t>
            </a:r>
            <a:endParaRPr lang="en-GB"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66BAC1-CBF8-3B4B-A005-25BA2E352600}" type="slidenum">
              <a:rPr lang="en-US"/>
              <a:pPr/>
              <a:t>8</a:t>
            </a:fld>
            <a:endParaRPr lang="en-US" dirty="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Table 10.2 compares the sign-magnitude and twos complement representations</a:t>
            </a:r>
          </a:p>
          <a:p>
            <a:r>
              <a:rPr lang="en-US" sz="1200" kern="1200" baseline="0" dirty="0" smtClean="0">
                <a:solidFill>
                  <a:schemeClr val="tx1"/>
                </a:solidFill>
                <a:latin typeface="Times New Roman" pitchFamily="-110" charset="0"/>
                <a:ea typeface="+mn-ea"/>
                <a:cs typeface="+mn-cs"/>
              </a:rPr>
              <a:t>for 4-bit integers. Although twos complement is an awkward representation</a:t>
            </a:r>
          </a:p>
          <a:p>
            <a:r>
              <a:rPr lang="en-US" sz="1200" kern="1200" baseline="0" dirty="0" smtClean="0">
                <a:solidFill>
                  <a:schemeClr val="tx1"/>
                </a:solidFill>
                <a:latin typeface="Times New Roman" pitchFamily="-110" charset="0"/>
                <a:ea typeface="+mn-ea"/>
                <a:cs typeface="+mn-cs"/>
              </a:rPr>
              <a:t>from the human point of view, we will see that it facilitates the most important arithmetic</a:t>
            </a:r>
          </a:p>
          <a:p>
            <a:r>
              <a:rPr lang="en-US" sz="1200" kern="1200" baseline="0" dirty="0" smtClean="0">
                <a:solidFill>
                  <a:schemeClr val="tx1"/>
                </a:solidFill>
                <a:latin typeface="Times New Roman" pitchFamily="-110" charset="0"/>
                <a:ea typeface="+mn-ea"/>
                <a:cs typeface="+mn-cs"/>
              </a:rPr>
              <a:t>operations, addition and subtraction. For this reason, it is almost universally</a:t>
            </a:r>
          </a:p>
          <a:p>
            <a:r>
              <a:rPr lang="en-US" sz="1200" kern="1200" baseline="0" dirty="0" smtClean="0">
                <a:solidFill>
                  <a:schemeClr val="tx1"/>
                </a:solidFill>
                <a:latin typeface="Times New Roman" pitchFamily="-110" charset="0"/>
                <a:ea typeface="+mn-ea"/>
                <a:cs typeface="+mn-cs"/>
              </a:rPr>
              <a:t>used as the processor representation for integers.</a:t>
            </a:r>
            <a:endParaRPr lang="en-GB"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10" charset="0"/>
                <a:ea typeface="+mn-ea"/>
                <a:cs typeface="+mn-cs"/>
              </a:rPr>
              <a:t>A useful illustration of the nature of twos complement representation is a</a:t>
            </a:r>
          </a:p>
          <a:p>
            <a:r>
              <a:rPr lang="en-US" sz="1200" b="0" i="0" u="none" strike="noStrike" kern="1200" baseline="0" dirty="0" smtClean="0">
                <a:solidFill>
                  <a:schemeClr val="tx1"/>
                </a:solidFill>
                <a:latin typeface="Times New Roman" pitchFamily="-110" charset="0"/>
                <a:ea typeface="+mn-ea"/>
                <a:cs typeface="+mn-cs"/>
              </a:rPr>
              <a:t>value box, in which the value on the far right in the box is 1 (2</a:t>
            </a:r>
            <a:r>
              <a:rPr lang="en-US" sz="1200" b="0" i="0" u="none" strike="noStrike" kern="1200" baseline="30000" dirty="0" smtClean="0">
                <a:solidFill>
                  <a:schemeClr val="tx1"/>
                </a:solidFill>
                <a:latin typeface="Times New Roman" pitchFamily="-110" charset="0"/>
                <a:ea typeface="+mn-ea"/>
                <a:cs typeface="+mn-cs"/>
              </a:rPr>
              <a:t>0</a:t>
            </a:r>
            <a:r>
              <a:rPr lang="en-US" sz="1200" b="0" i="0" u="none" strike="noStrike" kern="1200" baseline="0" dirty="0" smtClean="0">
                <a:solidFill>
                  <a:schemeClr val="tx1"/>
                </a:solidFill>
                <a:latin typeface="Times New Roman" pitchFamily="-110" charset="0"/>
                <a:ea typeface="+mn-ea"/>
                <a:cs typeface="+mn-cs"/>
              </a:rPr>
              <a:t> ) and each succeeding</a:t>
            </a:r>
          </a:p>
          <a:p>
            <a:r>
              <a:rPr lang="en-US" sz="1200" b="0" i="0" u="none" strike="noStrike" kern="1200" baseline="0" dirty="0" smtClean="0">
                <a:solidFill>
                  <a:schemeClr val="tx1"/>
                </a:solidFill>
                <a:latin typeface="Times New Roman" pitchFamily="-110" charset="0"/>
                <a:ea typeface="+mn-ea"/>
                <a:cs typeface="+mn-cs"/>
              </a:rPr>
              <a:t>position to the left is double in value, until the leftmost position, which is negated.</a:t>
            </a:r>
          </a:p>
          <a:p>
            <a:r>
              <a:rPr lang="en-US" sz="1200" b="0" i="0" u="none" strike="noStrike" kern="1200" baseline="0" dirty="0" smtClean="0">
                <a:solidFill>
                  <a:schemeClr val="tx1"/>
                </a:solidFill>
                <a:latin typeface="Times New Roman" pitchFamily="-110" charset="0"/>
                <a:ea typeface="+mn-ea"/>
                <a:cs typeface="+mn-cs"/>
              </a:rPr>
              <a:t>As you can see in Figure 10.2a, the most negative twos complement number that</a:t>
            </a:r>
          </a:p>
          <a:p>
            <a:r>
              <a:rPr lang="en-US" sz="1200" b="0" i="0" u="none" strike="noStrike" kern="1200" baseline="0" dirty="0" smtClean="0">
                <a:solidFill>
                  <a:schemeClr val="tx1"/>
                </a:solidFill>
                <a:latin typeface="Times New Roman" pitchFamily="-110" charset="0"/>
                <a:ea typeface="+mn-ea"/>
                <a:cs typeface="+mn-cs"/>
              </a:rPr>
              <a:t>can be represented is </a:t>
            </a:r>
            <a:r>
              <a:rPr lang="en-US" sz="1200" b="1" i="0" u="none" strike="noStrike" kern="1200" baseline="0" dirty="0" smtClean="0">
                <a:solidFill>
                  <a:schemeClr val="tx1"/>
                </a:solidFill>
                <a:latin typeface="Times New Roman" pitchFamily="-110" charset="0"/>
                <a:ea typeface="+mn-ea"/>
                <a:cs typeface="+mn-cs"/>
              </a:rPr>
              <a:t>-</a:t>
            </a:r>
            <a:r>
              <a:rPr lang="en-US" sz="1200" b="0" i="0" u="none" strike="noStrike" kern="1200" baseline="0" dirty="0" smtClean="0">
                <a:solidFill>
                  <a:schemeClr val="tx1"/>
                </a:solidFill>
                <a:latin typeface="Times New Roman" pitchFamily="-110" charset="0"/>
                <a:ea typeface="+mn-ea"/>
                <a:cs typeface="+mn-cs"/>
              </a:rPr>
              <a:t> 2</a:t>
            </a:r>
            <a:r>
              <a:rPr lang="en-US" sz="1200" b="1" i="0" u="none" strike="noStrike" kern="1200" baseline="30000" dirty="0" smtClean="0">
                <a:solidFill>
                  <a:schemeClr val="tx1"/>
                </a:solidFill>
                <a:latin typeface="Times New Roman" pitchFamily="-110" charset="0"/>
                <a:ea typeface="+mn-ea"/>
                <a:cs typeface="+mn-cs"/>
              </a:rPr>
              <a:t>n-</a:t>
            </a:r>
            <a:r>
              <a:rPr lang="en-US" sz="1200" b="0" i="0" u="none" strike="noStrike" kern="1200" baseline="30000" dirty="0" smtClean="0">
                <a:solidFill>
                  <a:schemeClr val="tx1"/>
                </a:solidFill>
                <a:latin typeface="Times New Roman" pitchFamily="-110" charset="0"/>
                <a:ea typeface="+mn-ea"/>
                <a:cs typeface="+mn-cs"/>
              </a:rPr>
              <a:t>1 </a:t>
            </a:r>
            <a:r>
              <a:rPr lang="en-US" sz="1200" b="0" i="0" u="none" strike="noStrike" kern="1200" baseline="0" dirty="0" smtClean="0">
                <a:solidFill>
                  <a:schemeClr val="tx1"/>
                </a:solidFill>
                <a:latin typeface="Times New Roman" pitchFamily="-110" charset="0"/>
                <a:ea typeface="+mn-ea"/>
                <a:cs typeface="+mn-cs"/>
              </a:rPr>
              <a:t>; if any of the bits other than the sign bit is one, it adds a</a:t>
            </a:r>
          </a:p>
          <a:p>
            <a:r>
              <a:rPr lang="en-US" sz="1200" b="0" i="0" u="none" strike="noStrike" kern="1200" baseline="0" dirty="0" smtClean="0">
                <a:solidFill>
                  <a:schemeClr val="tx1"/>
                </a:solidFill>
                <a:latin typeface="Times New Roman" pitchFamily="-110" charset="0"/>
                <a:ea typeface="+mn-ea"/>
                <a:cs typeface="+mn-cs"/>
              </a:rPr>
              <a:t>positive amount to the number. Also, it is clear that a negative number must have a</a:t>
            </a:r>
          </a:p>
          <a:p>
            <a:r>
              <a:rPr lang="en-US" sz="1200" b="0" i="0" u="none" strike="noStrike" kern="1200" baseline="0" dirty="0" smtClean="0">
                <a:solidFill>
                  <a:schemeClr val="tx1"/>
                </a:solidFill>
                <a:latin typeface="Times New Roman" pitchFamily="-110" charset="0"/>
                <a:ea typeface="+mn-ea"/>
                <a:cs typeface="+mn-cs"/>
              </a:rPr>
              <a:t>1 at its leftmost position and a positive number must have a 0 in that position. Thus,</a:t>
            </a:r>
          </a:p>
          <a:p>
            <a:r>
              <a:rPr lang="en-US" sz="1200" b="0" i="0" u="none" strike="noStrike" kern="1200" baseline="0" dirty="0" smtClean="0">
                <a:solidFill>
                  <a:schemeClr val="tx1"/>
                </a:solidFill>
                <a:latin typeface="Times New Roman" pitchFamily="-110" charset="0"/>
                <a:ea typeface="+mn-ea"/>
                <a:cs typeface="+mn-cs"/>
              </a:rPr>
              <a:t>the largest positive number is a 0 followed by all 1s, which equals 2</a:t>
            </a:r>
            <a:r>
              <a:rPr lang="en-US" sz="1200" b="1" i="0" u="none" strike="noStrike" kern="1200" baseline="30000" dirty="0" smtClean="0">
                <a:solidFill>
                  <a:schemeClr val="tx1"/>
                </a:solidFill>
                <a:latin typeface="Times New Roman" pitchFamily="-110" charset="0"/>
                <a:ea typeface="+mn-ea"/>
                <a:cs typeface="+mn-cs"/>
              </a:rPr>
              <a:t>n-</a:t>
            </a:r>
            <a:r>
              <a:rPr lang="en-US" sz="1200" b="0" i="0" u="none" strike="noStrike" kern="1200" baseline="30000" dirty="0" smtClean="0">
                <a:solidFill>
                  <a:schemeClr val="tx1"/>
                </a:solidFill>
                <a:latin typeface="Times New Roman" pitchFamily="-110" charset="0"/>
                <a:ea typeface="+mn-ea"/>
                <a:cs typeface="+mn-cs"/>
              </a:rPr>
              <a:t>1 </a:t>
            </a:r>
            <a:r>
              <a:rPr lang="en-US" sz="1200" b="1" i="0" u="none" strike="noStrike" kern="1200" baseline="0" dirty="0" smtClean="0">
                <a:solidFill>
                  <a:schemeClr val="tx1"/>
                </a:solidFill>
                <a:latin typeface="Times New Roman" pitchFamily="-110" charset="0"/>
                <a:ea typeface="+mn-ea"/>
                <a:cs typeface="+mn-cs"/>
              </a:rPr>
              <a:t>- </a:t>
            </a:r>
            <a:r>
              <a:rPr lang="en-US" sz="1200" b="0" i="0" u="none" strike="noStrike" kern="1200" baseline="0" dirty="0" smtClean="0">
                <a:solidFill>
                  <a:schemeClr val="tx1"/>
                </a:solidFill>
                <a:latin typeface="Times New Roman" pitchFamily="-110" charset="0"/>
                <a:ea typeface="+mn-ea"/>
                <a:cs typeface="+mn-cs"/>
              </a:rPr>
              <a:t> 1.</a:t>
            </a:r>
          </a:p>
          <a:p>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The rest of Figure 10.2 illustrates the use of the value box to convert from twos</a:t>
            </a:r>
          </a:p>
          <a:p>
            <a:r>
              <a:rPr lang="en-US" sz="1200" b="0" i="0" u="none" strike="noStrike" kern="1200" baseline="0" dirty="0" smtClean="0">
                <a:solidFill>
                  <a:schemeClr val="tx1"/>
                </a:solidFill>
                <a:latin typeface="Times New Roman" pitchFamily="-110" charset="0"/>
                <a:ea typeface="+mn-ea"/>
                <a:cs typeface="+mn-cs"/>
              </a:rPr>
              <a:t>complement to decimal and from decimal to twos complement.</a:t>
            </a:r>
            <a:endParaRPr lang="en-US" dirty="0"/>
          </a:p>
        </p:txBody>
      </p:sp>
      <p:sp>
        <p:nvSpPr>
          <p:cNvPr id="4" name="Footer Placeholder 3"/>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
        <p:nvSpPr>
          <p:cNvPr id="5" name="Slide Number Placeholder 4"/>
          <p:cNvSpPr>
            <a:spLocks noGrp="1"/>
          </p:cNvSpPr>
          <p:nvPr>
            <p:ph type="sldNum" sz="quarter" idx="11"/>
          </p:nvPr>
        </p:nvSpPr>
        <p:spPr/>
        <p:txBody>
          <a:bodyPr/>
          <a:lstStyle/>
          <a:p>
            <a:fld id="{C8AE27EA-A634-9140-BAF9-5BB17D98E520}" type="slidenum">
              <a:rPr lang="en-US" smtClean="0"/>
              <a:pPr/>
              <a:t>9</a:t>
            </a:fld>
            <a:endParaRPr lang="en-US" dirty="0"/>
          </a:p>
        </p:txBody>
      </p:sp>
    </p:spTree>
    <p:extLst>
      <p:ext uri="{BB962C8B-B14F-4D97-AF65-F5344CB8AC3E}">
        <p14:creationId xmlns:p14="http://schemas.microsoft.com/office/powerpoint/2010/main" val="1499371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lang="en-GB"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GB" dirty="0" smtClean="0"/>
              <a:t>© 2016 Pearson Education, Inc., </a:t>
            </a:r>
            <a:r>
              <a:rPr lang="en-GB" dirty="0" smtClean="0"/>
              <a:t>Hoboken, </a:t>
            </a:r>
            <a:r>
              <a:rPr lang="en-GB" dirty="0" smtClean="0"/>
              <a:t>NJ. All rights reserved.</a:t>
            </a:r>
            <a:endParaRPr lang="en-GB"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dirty="0"/>
          </a:p>
        </p:txBody>
      </p:sp>
      <p:sp>
        <p:nvSpPr>
          <p:cNvPr id="5" name="Slide Number Placeholder 4"/>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dirty="0"/>
          </a:p>
        </p:txBody>
      </p:sp>
      <p:sp>
        <p:nvSpPr>
          <p:cNvPr id="4" name="Slide Number Placeholder 3"/>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3859305" y="6423585"/>
            <a:ext cx="3316941" cy="365125"/>
          </a:xfrm>
        </p:spPr>
        <p:txBody>
          <a:bodyPr/>
          <a:lstStyle/>
          <a:p>
            <a:r>
              <a:rPr lang="en-US" dirty="0" smtClean="0"/>
              <a:t>© 2016 Pearson Education, Inc., </a:t>
            </a:r>
            <a:r>
              <a:rPr lang="en-US" dirty="0" smtClean="0"/>
              <a:t>Hoboken, </a:t>
            </a:r>
            <a:r>
              <a:rPr lang="en-US" dirty="0" smtClean="0"/>
              <a:t>NJ. All rights reserved.</a:t>
            </a:r>
            <a:endParaRPr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4191000" y="6423585"/>
            <a:ext cx="3005138" cy="365125"/>
          </a:xfrm>
        </p:spPr>
        <p:txBody>
          <a:bodyPr/>
          <a:lstStyle/>
          <a:p>
            <a:r>
              <a:rPr lang="en-US" dirty="0" smtClean="0"/>
              <a:t>© 2016 Pearson Education, Inc., </a:t>
            </a:r>
            <a:r>
              <a:rPr lang="en-US" dirty="0" smtClean="0"/>
              <a:t>Hoboken, </a:t>
            </a:r>
            <a:r>
              <a:rPr lang="en-US" dirty="0" smtClean="0"/>
              <a:t>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r>
              <a:rPr lang="en-US" dirty="0" smtClean="0"/>
              <a:t>© 2016 Pearson Education, Inc., </a:t>
            </a:r>
            <a:r>
              <a:rPr lang="en-US" dirty="0" smtClean="0"/>
              <a:t>Hoboken, </a:t>
            </a:r>
            <a:r>
              <a:rPr lang="en-US" dirty="0" smtClean="0"/>
              <a:t>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r>
              <a:rPr lang="en-US" dirty="0" smtClean="0"/>
              <a:t>© 2016 Pearson Education, Inc., </a:t>
            </a:r>
            <a:r>
              <a:rPr lang="en-US" dirty="0" smtClean="0"/>
              <a:t>Hoboken, </a:t>
            </a:r>
            <a:r>
              <a:rPr lang="en-US" dirty="0" smtClean="0"/>
              <a:t>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4191000" y="6423585"/>
            <a:ext cx="3005138" cy="365125"/>
          </a:xfrm>
        </p:spPr>
        <p:txBody>
          <a:bodyPr/>
          <a:lstStyle/>
          <a:p>
            <a:r>
              <a:rPr lang="en-US" dirty="0" smtClean="0"/>
              <a:t>© 2016 Pearson Education, Inc., </a:t>
            </a:r>
            <a:r>
              <a:rPr lang="en-US" dirty="0" smtClean="0"/>
              <a:t>Hoboken, </a:t>
            </a:r>
            <a:r>
              <a:rPr lang="en-US" dirty="0" smtClean="0"/>
              <a:t>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smtClean="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US" dirty="0" smtClean="0"/>
              <a:t>© 2016 Pearson Education, Inc., </a:t>
            </a:r>
            <a:r>
              <a:rPr lang="en-US" dirty="0" smtClean="0"/>
              <a:t>Hoboken, </a:t>
            </a:r>
            <a:r>
              <a:rPr lang="en-US" dirty="0" smtClean="0"/>
              <a:t>NJ. All rights reserved.</a:t>
            </a:r>
            <a:endParaRPr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lang="en-US" dirty="0" smtClean="0"/>
              <a:t>© 2016 Pearson Education, Inc., </a:t>
            </a:r>
            <a:r>
              <a:rPr lang="en-US" dirty="0" smtClean="0"/>
              <a:t>Hoboken, </a:t>
            </a:r>
            <a:r>
              <a:rPr lang="en-US" dirty="0" smtClean="0"/>
              <a:t>NJ. All rights reserved.</a:t>
            </a:r>
            <a:endParaRPr dirty="0"/>
          </a:p>
        </p:txBody>
      </p:sp>
      <p:sp>
        <p:nvSpPr>
          <p:cNvPr id="6" name="Slide Number Placeholder 5"/>
          <p:cNvSpPr>
            <a:spLocks noGrp="1"/>
          </p:cNvSpPr>
          <p:nvPr>
            <p:ph type="sldNum" sz="quarter" idx="12"/>
          </p:nvPr>
        </p:nvSpPr>
        <p:spPr>
          <a:xfrm>
            <a:off x="8305800" y="6248774"/>
            <a:ext cx="554038" cy="365125"/>
          </a:xfrm>
        </p:spPr>
        <p:txBody>
          <a:bodyPr/>
          <a:lstStyle/>
          <a:p>
            <a:fld id="{8AF02B71-8991-4516-A01E-F1A9ACD28BDC}" type="slidenum">
              <a:rPr/>
              <a:pPr/>
              <a:t>‹#›</a:t>
            </a:fld>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dirty="0"/>
          </a:p>
        </p:txBody>
      </p:sp>
      <p:sp>
        <p:nvSpPr>
          <p:cNvPr id="9" name="Slide Number Placeholder 8"/>
          <p:cNvSpPr>
            <a:spLocks noGrp="1"/>
          </p:cNvSpPr>
          <p:nvPr>
            <p:ph type="sldNum" sz="quarter" idx="12"/>
          </p:nvPr>
        </p:nvSpPr>
        <p:spPr/>
        <p:txBody>
          <a:bodyPr/>
          <a:lstStyle/>
          <a:p>
            <a:fld id="{8AF02B71-8991-4516-A01E-F1A9ACD28BDC}" type="slidenum">
              <a:rPr/>
              <a:pPr/>
              <a:t>‹#›</a:t>
            </a:fld>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AF02B71-8991-4516-A01E-F1A9ACD28BDC}"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1.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dirty="0" smtClean="0"/>
              <a:t>© 2016 Pearson Education, Inc., </a:t>
            </a:r>
            <a:r>
              <a:rPr lang="en-US" dirty="0" smtClean="0"/>
              <a:t>Hoboken, </a:t>
            </a:r>
            <a:r>
              <a:rPr lang="en-US" dirty="0" smtClean="0"/>
              <a:t>NJ. All rights reserved.</a:t>
            </a:r>
            <a:endParaRPr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AF02B71-8991-4516-A01E-F1A9ACD28BDC}" type="slidenum">
              <a:rPr/>
              <a:pPr/>
              <a:t>‹#›</a:t>
            </a:fld>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Lst>
  <p:hf sldNum="0"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10.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10.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3.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4.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7.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8.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19.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20.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21.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2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23.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24.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25.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26.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27.emf"/></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2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29.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30.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31.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32.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33.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34.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 Id="rId3" Type="http://schemas.openxmlformats.org/officeDocument/2006/relationships/image" Target="../media/image35.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 Id="rId3" Type="http://schemas.openxmlformats.org/officeDocument/2006/relationships/image" Target="../media/image36.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 Id="rId3" Type="http://schemas.openxmlformats.org/officeDocument/2006/relationships/image" Target="../media/image37.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 Id="rId3" Type="http://schemas.openxmlformats.org/officeDocument/2006/relationships/image" Target="../media/image3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 Id="rId3" Type="http://schemas.openxmlformats.org/officeDocument/2006/relationships/image" Target="../media/image39.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 Id="rId3" Type="http://schemas.openxmlformats.org/officeDocument/2006/relationships/image" Target="../media/image40.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 Id="rId3" Type="http://schemas.openxmlformats.org/officeDocument/2006/relationships/image" Target="../media/image41.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p:txBody>
          <a:bodyPr>
            <a:normAutofit fontScale="90000"/>
          </a:bodyPr>
          <a:lstStyle/>
          <a:p>
            <a:r>
              <a:rPr lang="en-GB" dirty="0" smtClean="0"/>
              <a:t>William Stallings </a:t>
            </a:r>
            <a:br>
              <a:rPr lang="en-GB" dirty="0" smtClean="0"/>
            </a:br>
            <a:r>
              <a:rPr lang="en-GB" dirty="0"/>
              <a:t>Computer Organization </a:t>
            </a:r>
            <a:br>
              <a:rPr lang="en-GB" dirty="0"/>
            </a:br>
            <a:r>
              <a:rPr lang="en-GB" dirty="0"/>
              <a:t>and Architecture</a:t>
            </a:r>
            <a:r>
              <a:rPr lang="en-GB" dirty="0" smtClean="0"/>
              <a:t/>
            </a:r>
            <a:br>
              <a:rPr lang="en-GB" dirty="0" smtClean="0"/>
            </a:br>
            <a:r>
              <a:rPr lang="en-GB" dirty="0" smtClean="0"/>
              <a:t>10</a:t>
            </a:r>
            <a:r>
              <a:rPr lang="en-GB" baseline="30000" dirty="0" smtClean="0"/>
              <a:t>th</a:t>
            </a:r>
            <a:r>
              <a:rPr lang="en-GB" dirty="0" smtClean="0"/>
              <a:t> Edition</a:t>
            </a:r>
            <a:endParaRPr lang="en-GB" dirty="0"/>
          </a:p>
        </p:txBody>
      </p:sp>
      <p:pic>
        <p:nvPicPr>
          <p:cNvPr id="3" name="Picture 2" descr="Snapshot 2012-06-08 00-57-47.jpg"/>
          <p:cNvPicPr>
            <a:picLocks noChangeAspect="1"/>
          </p:cNvPicPr>
          <p:nvPr/>
        </p:nvPicPr>
        <p:blipFill>
          <a:blip r:embed="rId3"/>
          <a:stretch>
            <a:fillRect/>
          </a:stretch>
        </p:blipFill>
        <p:spPr>
          <a:xfrm>
            <a:off x="609600" y="990600"/>
            <a:ext cx="3649579" cy="2667000"/>
          </a:xfrm>
          <a:prstGeom prst="rect">
            <a:avLst/>
          </a:prstGeom>
          <a:effectLst>
            <a:outerShdw blurRad="50800" dist="38100" dir="2700000" algn="tl" rotWithShape="0">
              <a:schemeClr val="tx1">
                <a:alpha val="43000"/>
              </a:schemeClr>
            </a:outerShdw>
            <a:reflection stA="50000" endPos="75000" dist="12700" dir="5400000" sy="-100000" algn="bl" rotWithShape="0"/>
            <a:softEdge rad="88900"/>
          </a:effectLst>
        </p:spPr>
      </p:pic>
      <p:sp>
        <p:nvSpPr>
          <p:cNvPr id="4" name="TextBox 3"/>
          <p:cNvSpPr txBox="1"/>
          <p:nvPr/>
        </p:nvSpPr>
        <p:spPr>
          <a:xfrm>
            <a:off x="-1534472" y="1786024"/>
            <a:ext cx="184666" cy="461665"/>
          </a:xfrm>
          <a:prstGeom prst="rect">
            <a:avLst/>
          </a:prstGeom>
          <a:noFill/>
        </p:spPr>
        <p:txBody>
          <a:bodyPr wrap="none" rtlCol="0">
            <a:spAutoFit/>
          </a:bodyPr>
          <a:lstStyle/>
          <a:p>
            <a:endParaRPr lang="en-US" dirty="0"/>
          </a:p>
        </p:txBody>
      </p:sp>
      <p:sp>
        <p:nvSpPr>
          <p:cNvPr id="2" name="Footer Placeholder 1"/>
          <p:cNvSpPr>
            <a:spLocks noGrp="1"/>
          </p:cNvSpPr>
          <p:nvPr>
            <p:ph type="ftr" sz="quarter" idx="11"/>
          </p:nvPr>
        </p:nvSpPr>
        <p:spPr/>
        <p:txBody>
          <a:bodyPr/>
          <a:lstStyle/>
          <a:p>
            <a:r>
              <a:rPr lang="en-GB" dirty="0" smtClean="0"/>
              <a:t>© 2016 Pearson Education, Inc., </a:t>
            </a:r>
            <a:r>
              <a:rPr lang="en-GB" dirty="0" smtClean="0"/>
              <a:t>Hoboken, </a:t>
            </a:r>
            <a:r>
              <a:rPr lang="en-GB" dirty="0" smtClean="0"/>
              <a:t>NJ. All rights reserved.</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533400"/>
            <a:ext cx="7556313" cy="1116106"/>
          </a:xfrm>
        </p:spPr>
        <p:txBody>
          <a:bodyPr/>
          <a:lstStyle/>
          <a:p>
            <a:r>
              <a:rPr lang="en-US" dirty="0" smtClean="0">
                <a:effectLst>
                  <a:outerShdw blurRad="38100" dist="38100" dir="2700000" algn="tl">
                    <a:srgbClr val="000000">
                      <a:alpha val="43137"/>
                    </a:srgbClr>
                  </a:outerShdw>
                </a:effectLst>
              </a:rPr>
              <a:t>Range Extension</a:t>
            </a:r>
            <a:endParaRPr lang="en-US" dirty="0">
              <a:effectLst>
                <a:outerShdw blurRad="38100" dist="38100" dir="2700000" algn="tl">
                  <a:srgbClr val="000000">
                    <a:alpha val="43137"/>
                  </a:srgbClr>
                </a:outerShdw>
              </a:effectLst>
            </a:endParaRPr>
          </a:p>
        </p:txBody>
      </p:sp>
      <p:sp>
        <p:nvSpPr>
          <p:cNvPr id="10243" name="Rectangle 3"/>
          <p:cNvSpPr>
            <a:spLocks noGrp="1" noChangeArrowheads="1"/>
          </p:cNvSpPr>
          <p:nvPr>
            <p:ph idx="1"/>
          </p:nvPr>
        </p:nvSpPr>
        <p:spPr>
          <a:xfrm>
            <a:off x="539552" y="1700808"/>
            <a:ext cx="7556313" cy="4495800"/>
          </a:xfrm>
        </p:spPr>
        <p:txBody>
          <a:bodyPr>
            <a:normAutofit/>
          </a:bodyPr>
          <a:lstStyle/>
          <a:p>
            <a:pPr marL="228600" lvl="1">
              <a:spcBef>
                <a:spcPts val="2000"/>
              </a:spcBef>
              <a:buClr>
                <a:schemeClr val="accent1"/>
              </a:buClr>
            </a:pPr>
            <a:r>
              <a:rPr lang="en-US" sz="2000" dirty="0" smtClean="0"/>
              <a:t>Range of numbers that can be expressed is extended by increasing the bit length</a:t>
            </a:r>
          </a:p>
          <a:p>
            <a:pPr marL="228600" lvl="1">
              <a:spcBef>
                <a:spcPts val="2000"/>
              </a:spcBef>
              <a:buClr>
                <a:schemeClr val="accent1"/>
              </a:buClr>
            </a:pPr>
            <a:r>
              <a:rPr lang="en-US" sz="2000" dirty="0" smtClean="0"/>
              <a:t>In sign-magnitude notation this is accomplished by moving the sign bit to the new leftmost position and fill in with zeros</a:t>
            </a:r>
          </a:p>
          <a:p>
            <a:pPr marL="228600" lvl="1">
              <a:spcBef>
                <a:spcPts val="2000"/>
              </a:spcBef>
              <a:buClr>
                <a:schemeClr val="accent1"/>
              </a:buClr>
            </a:pPr>
            <a:r>
              <a:rPr lang="en-US" sz="2000" dirty="0" smtClean="0"/>
              <a:t>This procedure will not work for twos complement negative integers</a:t>
            </a:r>
          </a:p>
          <a:p>
            <a:pPr lvl="1"/>
            <a:r>
              <a:rPr lang="en-US" dirty="0" smtClean="0"/>
              <a:t>Rule is to move the sign bit to the new leftmost position and fill in with copies of the sign bit</a:t>
            </a:r>
          </a:p>
          <a:p>
            <a:pPr lvl="1"/>
            <a:r>
              <a:rPr lang="en-US" dirty="0" smtClean="0"/>
              <a:t>For positive numbers, fill in with zeros, and for negative numbers, fill in with ones</a:t>
            </a:r>
          </a:p>
          <a:p>
            <a:pPr lvl="1"/>
            <a:r>
              <a:rPr lang="en-US" dirty="0" smtClean="0"/>
              <a:t>This is called </a:t>
            </a:r>
            <a:r>
              <a:rPr lang="en-US" i="1" dirty="0" smtClean="0"/>
              <a:t>sign extension</a:t>
            </a:r>
            <a:endParaRPr lang="en-US" dirty="0" smtClean="0"/>
          </a:p>
          <a:p>
            <a:pPr marL="228600" lvl="1">
              <a:spcBef>
                <a:spcPts val="2000"/>
              </a:spcBef>
              <a:buClr>
                <a:schemeClr val="accent1"/>
              </a:buClr>
            </a:pPr>
            <a:endParaRPr lang="en-US" sz="2000" dirty="0"/>
          </a:p>
        </p:txBody>
      </p:sp>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533400"/>
            <a:ext cx="7556500" cy="1116013"/>
          </a:xfrm>
        </p:spPr>
        <p:txBody>
          <a:bodyPr/>
          <a:lstStyle/>
          <a:p>
            <a:r>
              <a:rPr lang="en-US" dirty="0" smtClean="0">
                <a:effectLst>
                  <a:outerShdw blurRad="38100" dist="38100" dir="2700000" algn="tl">
                    <a:srgbClr val="000000">
                      <a:alpha val="43137"/>
                    </a:srgbClr>
                  </a:outerShdw>
                </a:effectLst>
              </a:rPr>
              <a:t>Fixed-Point Representation</a:t>
            </a:r>
            <a:endParaRPr lang="en-US" dirty="0">
              <a:effectLst>
                <a:outerShdw blurRad="38100" dist="38100" dir="2700000" algn="tl">
                  <a:srgbClr val="000000">
                    <a:alpha val="43137"/>
                  </a:srgbClr>
                </a:outerShdw>
              </a:effectLst>
            </a:endParaRP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2775084760"/>
              </p:ext>
            </p:extLst>
          </p:nvPr>
        </p:nvGraphicFramePr>
        <p:xfrm>
          <a:off x="304800" y="1295400"/>
          <a:ext cx="85344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0" y="533400"/>
            <a:ext cx="7556313" cy="1116106"/>
          </a:xfrm>
        </p:spPr>
        <p:txBody>
          <a:bodyPr/>
          <a:lstStyle/>
          <a:p>
            <a:r>
              <a:rPr lang="en-US" dirty="0" smtClean="0">
                <a:effectLst>
                  <a:outerShdw blurRad="38100" dist="38100" dir="2700000" algn="tl">
                    <a:srgbClr val="000000">
                      <a:alpha val="43137"/>
                    </a:srgbClr>
                  </a:outerShdw>
                </a:effectLst>
              </a:rPr>
              <a:t>Negation</a:t>
            </a:r>
            <a:endParaRPr lang="en-US" dirty="0">
              <a:effectLst>
                <a:outerShdw blurRad="38100" dist="38100" dir="2700000" algn="tl">
                  <a:srgbClr val="000000">
                    <a:alpha val="43137"/>
                  </a:srgbClr>
                </a:outerShdw>
              </a:effectLst>
            </a:endParaRPr>
          </a:p>
        </p:txBody>
      </p:sp>
      <p:sp>
        <p:nvSpPr>
          <p:cNvPr id="12291" name="Rectangle 3"/>
          <p:cNvSpPr>
            <a:spLocks noGrp="1" noChangeArrowheads="1"/>
          </p:cNvSpPr>
          <p:nvPr>
            <p:ph idx="1"/>
          </p:nvPr>
        </p:nvSpPr>
        <p:spPr>
          <a:xfrm>
            <a:off x="539552" y="1628800"/>
            <a:ext cx="7556313" cy="4800600"/>
          </a:xfrm>
        </p:spPr>
        <p:txBody>
          <a:bodyPr/>
          <a:lstStyle/>
          <a:p>
            <a:r>
              <a:rPr lang="en-US" dirty="0" smtClean="0"/>
              <a:t> Twos complement operation</a:t>
            </a:r>
          </a:p>
          <a:p>
            <a:pPr lvl="1"/>
            <a:r>
              <a:rPr lang="en-US" dirty="0" smtClean="0"/>
              <a:t>Take the Boolean complement of each bit of the integer (including the sign bit)</a:t>
            </a:r>
          </a:p>
          <a:p>
            <a:pPr lvl="1"/>
            <a:r>
              <a:rPr lang="en-US" dirty="0" smtClean="0"/>
              <a:t>Treating the result as an unsigned binary integer, add 1</a:t>
            </a:r>
          </a:p>
          <a:p>
            <a:pPr lvl="1">
              <a:buNone/>
            </a:pPr>
            <a:endParaRPr lang="en-US" dirty="0" smtClean="0"/>
          </a:p>
          <a:p>
            <a:pPr lvl="1"/>
            <a:endParaRPr lang="en-US" dirty="0" smtClean="0"/>
          </a:p>
          <a:p>
            <a:pPr lvl="1"/>
            <a:endParaRPr lang="en-US" dirty="0" smtClean="0"/>
          </a:p>
          <a:p>
            <a:pPr lvl="1">
              <a:buNone/>
            </a:pPr>
            <a:endParaRPr lang="en-US" dirty="0" smtClean="0"/>
          </a:p>
          <a:p>
            <a:pPr marL="228600" lvl="1">
              <a:spcBef>
                <a:spcPts val="2000"/>
              </a:spcBef>
              <a:buClr>
                <a:schemeClr val="accent1"/>
              </a:buClr>
            </a:pPr>
            <a:r>
              <a:rPr lang="en-US" sz="2000" dirty="0" smtClean="0"/>
              <a:t>The negative of the negative of that number is itself:</a:t>
            </a:r>
          </a:p>
        </p:txBody>
      </p:sp>
      <p:sp>
        <p:nvSpPr>
          <p:cNvPr id="4" name="Rectangle 3"/>
          <p:cNvSpPr/>
          <p:nvPr/>
        </p:nvSpPr>
        <p:spPr>
          <a:xfrm>
            <a:off x="2438400" y="3276600"/>
            <a:ext cx="6705600" cy="1200329"/>
          </a:xfrm>
          <a:prstGeom prst="rect">
            <a:avLst/>
          </a:prstGeom>
        </p:spPr>
        <p:txBody>
          <a:bodyPr wrap="square">
            <a:spAutoFit/>
          </a:bodyPr>
          <a:lstStyle/>
          <a:p>
            <a:r>
              <a:rPr lang="en-US" sz="1800" dirty="0" smtClean="0">
                <a:solidFill>
                  <a:schemeClr val="accent1"/>
                </a:solidFill>
                <a:latin typeface="+mn-lt"/>
              </a:rPr>
              <a:t>                              +</a:t>
            </a:r>
            <a:r>
              <a:rPr lang="en-US" sz="1800" dirty="0">
                <a:solidFill>
                  <a:schemeClr val="accent1"/>
                </a:solidFill>
                <a:latin typeface="+mn-lt"/>
              </a:rPr>
              <a:t>18 = 00010010 (twos complement)</a:t>
            </a:r>
          </a:p>
          <a:p>
            <a:r>
              <a:rPr lang="en-US" sz="1800" dirty="0">
                <a:solidFill>
                  <a:schemeClr val="accent1"/>
                </a:solidFill>
                <a:latin typeface="+mn-lt"/>
              </a:rPr>
              <a:t>bitwise complement = 11101101</a:t>
            </a:r>
            <a:endParaRPr lang="en-US" sz="1800" dirty="0" smtClean="0">
              <a:solidFill>
                <a:schemeClr val="accent1"/>
              </a:solidFill>
              <a:latin typeface="+mn-lt"/>
            </a:endParaRPr>
          </a:p>
          <a:p>
            <a:r>
              <a:rPr lang="en-US" sz="1800" dirty="0" smtClean="0">
                <a:solidFill>
                  <a:schemeClr val="accent1"/>
                </a:solidFill>
                <a:latin typeface="+mn-lt"/>
              </a:rPr>
              <a:t>                                         </a:t>
            </a:r>
            <a:r>
              <a:rPr lang="en-US" sz="1800" u="sng" dirty="0" smtClean="0">
                <a:solidFill>
                  <a:schemeClr val="accent1"/>
                </a:solidFill>
                <a:latin typeface="+mn-lt"/>
              </a:rPr>
              <a:t>+              1</a:t>
            </a:r>
          </a:p>
          <a:p>
            <a:r>
              <a:rPr lang="en-US" sz="1800" dirty="0" smtClean="0">
                <a:solidFill>
                  <a:schemeClr val="accent1"/>
                </a:solidFill>
                <a:latin typeface="+mn-lt"/>
              </a:rPr>
              <a:t>                                          11101110 </a:t>
            </a:r>
            <a:r>
              <a:rPr lang="en-US" sz="1800" dirty="0">
                <a:solidFill>
                  <a:schemeClr val="accent1"/>
                </a:solidFill>
                <a:latin typeface="+mn-lt"/>
              </a:rPr>
              <a:t>= -18</a:t>
            </a:r>
          </a:p>
        </p:txBody>
      </p:sp>
      <p:sp>
        <p:nvSpPr>
          <p:cNvPr id="6" name="Rectangle 5"/>
          <p:cNvSpPr/>
          <p:nvPr/>
        </p:nvSpPr>
        <p:spPr>
          <a:xfrm>
            <a:off x="2514600" y="5257800"/>
            <a:ext cx="6629400" cy="1200329"/>
          </a:xfrm>
          <a:prstGeom prst="rect">
            <a:avLst/>
          </a:prstGeom>
        </p:spPr>
        <p:txBody>
          <a:bodyPr wrap="square">
            <a:spAutoFit/>
          </a:bodyPr>
          <a:lstStyle/>
          <a:p>
            <a:r>
              <a:rPr lang="en-US" sz="1800" dirty="0">
                <a:solidFill>
                  <a:schemeClr val="accent1"/>
                </a:solidFill>
                <a:latin typeface="+mn-lt"/>
              </a:rPr>
              <a:t>                                -18 =  11101110 (twos complement)</a:t>
            </a:r>
          </a:p>
          <a:p>
            <a:r>
              <a:rPr lang="en-US" sz="1800" dirty="0">
                <a:solidFill>
                  <a:schemeClr val="accent1"/>
                </a:solidFill>
                <a:latin typeface="+mn-lt"/>
              </a:rPr>
              <a:t>bitwise complement =  00010001</a:t>
            </a:r>
          </a:p>
          <a:p>
            <a:r>
              <a:rPr lang="en-US" sz="1800" dirty="0">
                <a:solidFill>
                  <a:schemeClr val="accent1"/>
                </a:solidFill>
                <a:latin typeface="+mn-lt"/>
              </a:rPr>
              <a:t>                                         </a:t>
            </a:r>
            <a:r>
              <a:rPr lang="en-US" sz="1800" u="sng" dirty="0">
                <a:solidFill>
                  <a:schemeClr val="accent1"/>
                </a:solidFill>
                <a:latin typeface="+mn-lt"/>
              </a:rPr>
              <a:t>+               1</a:t>
            </a:r>
          </a:p>
          <a:p>
            <a:r>
              <a:rPr lang="en-US" sz="1800" dirty="0">
                <a:solidFill>
                  <a:schemeClr val="accent1"/>
                </a:solidFill>
                <a:latin typeface="+mn-lt"/>
              </a:rPr>
              <a:t>                                            00010010 = +18</a:t>
            </a:r>
          </a:p>
        </p:txBody>
      </p:sp>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14400" y="533400"/>
            <a:ext cx="7556313" cy="1116106"/>
          </a:xfrm>
        </p:spPr>
        <p:txBody>
          <a:bodyPr/>
          <a:lstStyle/>
          <a:p>
            <a:r>
              <a:rPr lang="en-US" dirty="0">
                <a:effectLst>
                  <a:outerShdw blurRad="38100" dist="38100" dir="2700000" algn="tl">
                    <a:srgbClr val="000000">
                      <a:alpha val="43137"/>
                    </a:srgbClr>
                  </a:outerShdw>
                </a:effectLst>
              </a:rPr>
              <a:t>Negation Special Case 1</a:t>
            </a:r>
          </a:p>
        </p:txBody>
      </p:sp>
      <p:sp>
        <p:nvSpPr>
          <p:cNvPr id="12291" name="Rectangle 3"/>
          <p:cNvSpPr>
            <a:spLocks noGrp="1" noChangeArrowheads="1"/>
          </p:cNvSpPr>
          <p:nvPr>
            <p:ph type="body" idx="1"/>
          </p:nvPr>
        </p:nvSpPr>
        <p:spPr/>
        <p:txBody>
          <a:bodyPr/>
          <a:lstStyle/>
          <a:p>
            <a:pPr>
              <a:buNone/>
            </a:pPr>
            <a:r>
              <a:rPr lang="en-US" dirty="0" smtClean="0"/>
              <a:t>			    0    </a:t>
            </a:r>
            <a:r>
              <a:rPr lang="en-US" dirty="0"/>
              <a:t>=                </a:t>
            </a:r>
            <a:r>
              <a:rPr lang="en-US" dirty="0" smtClean="0"/>
              <a:t>00000000    (twos complement)</a:t>
            </a:r>
          </a:p>
          <a:p>
            <a:pPr>
              <a:buNone/>
            </a:pPr>
            <a:r>
              <a:rPr lang="en-US" dirty="0" smtClean="0"/>
              <a:t>Bitwise complement  =                 11111111</a:t>
            </a:r>
            <a:endParaRPr lang="en-US" dirty="0"/>
          </a:p>
          <a:p>
            <a:pPr>
              <a:buNone/>
            </a:pPr>
            <a:r>
              <a:rPr lang="en-US" dirty="0"/>
              <a:t>Add 1 to LSB             </a:t>
            </a:r>
            <a:r>
              <a:rPr lang="en-US" dirty="0" smtClean="0"/>
              <a:t> 	            </a:t>
            </a:r>
            <a:r>
              <a:rPr lang="en-US" u="sng" dirty="0" smtClean="0"/>
              <a:t>+                 1</a:t>
            </a:r>
            <a:endParaRPr lang="en-US" u="sng" dirty="0"/>
          </a:p>
          <a:p>
            <a:pPr>
              <a:buNone/>
            </a:pPr>
            <a:r>
              <a:rPr lang="en-US" dirty="0"/>
              <a:t>Result          </a:t>
            </a:r>
            <a:r>
              <a:rPr lang="en-US" dirty="0" smtClean="0"/>
              <a:t> 			100000000</a:t>
            </a:r>
          </a:p>
          <a:p>
            <a:pPr>
              <a:buNone/>
            </a:pPr>
            <a:endParaRPr lang="en-US" sz="1200" dirty="0" smtClean="0"/>
          </a:p>
          <a:p>
            <a:pPr>
              <a:buNone/>
            </a:pPr>
            <a:r>
              <a:rPr lang="en-US" dirty="0" smtClean="0"/>
              <a:t>Overflow </a:t>
            </a:r>
            <a:r>
              <a:rPr lang="en-US" dirty="0"/>
              <a:t>is ignored, so:</a:t>
            </a:r>
            <a:endParaRPr lang="en-US" dirty="0" smtClean="0"/>
          </a:p>
          <a:p>
            <a:pPr>
              <a:buNone/>
            </a:pPr>
            <a:r>
              <a:rPr lang="en-US" dirty="0" smtClean="0"/>
              <a:t>		- </a:t>
            </a:r>
            <a:r>
              <a:rPr lang="en-US" dirty="0"/>
              <a:t>0 = 0</a:t>
            </a:r>
            <a:r>
              <a:rPr lang="en-US" dirty="0" smtClean="0"/>
              <a:t> </a:t>
            </a:r>
            <a:endParaRPr lang="en-US" dirty="0"/>
          </a:p>
        </p:txBody>
      </p:sp>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2000" y="533400"/>
            <a:ext cx="7556313" cy="1116106"/>
          </a:xfrm>
        </p:spPr>
        <p:txBody>
          <a:bodyPr/>
          <a:lstStyle/>
          <a:p>
            <a:r>
              <a:rPr lang="en-US" dirty="0">
                <a:effectLst>
                  <a:outerShdw blurRad="38100" dist="38100" dir="2700000" algn="tl">
                    <a:srgbClr val="000000">
                      <a:alpha val="43137"/>
                    </a:srgbClr>
                  </a:outerShdw>
                </a:effectLst>
              </a:rPr>
              <a:t>Negation Special Case 2</a:t>
            </a:r>
          </a:p>
        </p:txBody>
      </p:sp>
      <p:sp>
        <p:nvSpPr>
          <p:cNvPr id="13315" name="Rectangle 3"/>
          <p:cNvSpPr>
            <a:spLocks noGrp="1" noChangeArrowheads="1"/>
          </p:cNvSpPr>
          <p:nvPr>
            <p:ph idx="1"/>
          </p:nvPr>
        </p:nvSpPr>
        <p:spPr>
          <a:xfrm>
            <a:off x="498474" y="1905000"/>
            <a:ext cx="7556313" cy="4221163"/>
          </a:xfrm>
        </p:spPr>
        <p:txBody>
          <a:bodyPr>
            <a:normAutofit lnSpcReduction="10000"/>
          </a:bodyPr>
          <a:lstStyle/>
          <a:p>
            <a:pPr>
              <a:buNone/>
            </a:pPr>
            <a:r>
              <a:rPr lang="en-US" dirty="0" smtClean="0"/>
              <a:t>		             -</a:t>
            </a:r>
            <a:r>
              <a:rPr lang="en-US" dirty="0"/>
              <a:t>128</a:t>
            </a:r>
            <a:r>
              <a:rPr lang="en-US" dirty="0" smtClean="0"/>
              <a:t>     =        10000000    (twos complement)</a:t>
            </a:r>
          </a:p>
          <a:p>
            <a:pPr>
              <a:buNone/>
            </a:pPr>
            <a:r>
              <a:rPr lang="en-US" dirty="0"/>
              <a:t>B</a:t>
            </a:r>
            <a:r>
              <a:rPr lang="en-US" dirty="0" smtClean="0"/>
              <a:t>itwise complement   =         </a:t>
            </a:r>
            <a:r>
              <a:rPr lang="en-US" dirty="0"/>
              <a:t>01111111</a:t>
            </a:r>
          </a:p>
          <a:p>
            <a:pPr>
              <a:buNone/>
            </a:pPr>
            <a:r>
              <a:rPr lang="en-US" dirty="0"/>
              <a:t>Add 1 to LSB           </a:t>
            </a:r>
            <a:r>
              <a:rPr lang="en-US" dirty="0" smtClean="0"/>
              <a:t>               </a:t>
            </a:r>
            <a:r>
              <a:rPr lang="en-US" u="sng" dirty="0" smtClean="0"/>
              <a:t>+                1</a:t>
            </a:r>
            <a:endParaRPr lang="en-US" u="sng" dirty="0"/>
          </a:p>
          <a:p>
            <a:pPr>
              <a:buNone/>
            </a:pPr>
            <a:r>
              <a:rPr lang="en-US" dirty="0"/>
              <a:t>Result           </a:t>
            </a:r>
            <a:r>
              <a:rPr lang="en-US" dirty="0" smtClean="0"/>
              <a:t> 		         10000000</a:t>
            </a:r>
            <a:endParaRPr lang="en-US" dirty="0"/>
          </a:p>
          <a:p>
            <a:pPr>
              <a:buNone/>
            </a:pPr>
            <a:r>
              <a:rPr lang="en-US" dirty="0"/>
              <a:t>So:</a:t>
            </a:r>
          </a:p>
          <a:p>
            <a:pPr>
              <a:buNone/>
            </a:pPr>
            <a:r>
              <a:rPr lang="en-US" dirty="0"/>
              <a:t>-(-128) = -128   X</a:t>
            </a:r>
          </a:p>
          <a:p>
            <a:pPr>
              <a:buNone/>
            </a:pPr>
            <a:r>
              <a:rPr lang="en-US" dirty="0"/>
              <a:t>Monitor MSB (sign bit)</a:t>
            </a:r>
          </a:p>
          <a:p>
            <a:pPr>
              <a:buNone/>
            </a:pPr>
            <a:r>
              <a:rPr lang="en-US" dirty="0"/>
              <a:t>It should change during negation</a:t>
            </a:r>
          </a:p>
          <a:p>
            <a:endParaRPr lang="en-US" dirty="0"/>
          </a:p>
          <a:p>
            <a:endParaRPr lang="en-US" dirty="0"/>
          </a:p>
        </p:txBody>
      </p:sp>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us 3"/>
          <p:cNvSpPr/>
          <p:nvPr/>
        </p:nvSpPr>
        <p:spPr>
          <a:xfrm>
            <a:off x="381000" y="228600"/>
            <a:ext cx="1447800" cy="1447800"/>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useBgFill="1">
        <p:nvSpPr>
          <p:cNvPr id="5" name="TextBox 4"/>
          <p:cNvSpPr txBox="1"/>
          <p:nvPr/>
        </p:nvSpPr>
        <p:spPr>
          <a:xfrm>
            <a:off x="7884964" y="176412"/>
            <a:ext cx="1259036" cy="509388"/>
          </a:xfrm>
          <a:prstGeom prst="rect">
            <a:avLst/>
          </a:prstGeom>
        </p:spPr>
        <p:txBody>
          <a:bodyPr wrap="square" rtlCol="0">
            <a:spAutoFit/>
          </a:bodyPr>
          <a:lstStyle/>
          <a:p>
            <a:endParaRPr lang="en-US" dirty="0"/>
          </a:p>
        </p:txBody>
      </p:sp>
      <p:sp>
        <p:nvSpPr>
          <p:cNvPr id="6" name="Footer Placeholder 5"/>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pic>
        <p:nvPicPr>
          <p:cNvPr id="7" name="Picture 6" descr="f3.pdf"/>
          <p:cNvPicPr>
            <a:picLocks noChangeAspect="1"/>
          </p:cNvPicPr>
          <p:nvPr/>
        </p:nvPicPr>
        <p:blipFill rotWithShape="1">
          <a:blip r:embed="rId3">
            <a:extLst>
              <a:ext uri="{28A0092B-C50C-407E-A947-70E740481C1C}">
                <a14:useLocalDpi xmlns:a14="http://schemas.microsoft.com/office/drawing/2010/main" val="0"/>
              </a:ext>
            </a:extLst>
          </a:blip>
          <a:srcRect l="9433" t="8122" r="10468" b="47208"/>
          <a:stretch/>
        </p:blipFill>
        <p:spPr>
          <a:xfrm>
            <a:off x="827584" y="476672"/>
            <a:ext cx="8532440" cy="6157960"/>
          </a:xfrm>
          <a:prstGeom prst="rect">
            <a:avLst/>
          </a:prstGeom>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1676400"/>
            <a:ext cx="5715000" cy="4524316"/>
          </a:xfrm>
          <a:prstGeom prst="rect">
            <a:avLst/>
          </a:prstGeom>
        </p:spPr>
        <p:txBody>
          <a:bodyPr wrap="square">
            <a:spAutoFit/>
          </a:bodyPr>
          <a:lstStyle/>
          <a:p>
            <a:r>
              <a:rPr lang="en-US" sz="3600" dirty="0" smtClean="0">
                <a:solidFill>
                  <a:schemeClr val="accent1"/>
                </a:solidFill>
                <a:effectLst>
                  <a:outerShdw blurRad="38100" dist="38100" dir="2700000" algn="tl">
                    <a:srgbClr val="000000">
                      <a:alpha val="43137"/>
                    </a:srgbClr>
                  </a:outerShdw>
                </a:effectLst>
                <a:latin typeface="+mj-lt"/>
                <a:ea typeface="+mj-ea"/>
                <a:cs typeface="+mj-cs"/>
              </a:rPr>
              <a:t>       OVERFLOW </a:t>
            </a:r>
            <a:r>
              <a:rPr lang="en-US" sz="3600" dirty="0">
                <a:solidFill>
                  <a:schemeClr val="accent1"/>
                </a:solidFill>
                <a:effectLst>
                  <a:outerShdw blurRad="38100" dist="38100" dir="2700000" algn="tl">
                    <a:srgbClr val="000000">
                      <a:alpha val="43137"/>
                    </a:srgbClr>
                  </a:outerShdw>
                </a:effectLst>
                <a:latin typeface="+mj-lt"/>
                <a:ea typeface="+mj-ea"/>
                <a:cs typeface="+mj-cs"/>
              </a:rPr>
              <a:t>RULE: </a:t>
            </a:r>
          </a:p>
          <a:p>
            <a:endParaRPr lang="en-US" sz="3600" b="1" dirty="0">
              <a:solidFill>
                <a:schemeClr val="accent1"/>
              </a:solidFill>
              <a:latin typeface="+mn-lt"/>
            </a:endParaRPr>
          </a:p>
          <a:p>
            <a:r>
              <a:rPr lang="en-US" sz="3600" dirty="0" smtClean="0">
                <a:solidFill>
                  <a:schemeClr val="accent1"/>
                </a:solidFill>
                <a:latin typeface="+mn-lt"/>
              </a:rPr>
              <a:t>If </a:t>
            </a:r>
            <a:r>
              <a:rPr lang="en-US" sz="3600" dirty="0">
                <a:solidFill>
                  <a:schemeClr val="accent1"/>
                </a:solidFill>
                <a:latin typeface="+mn-lt"/>
              </a:rPr>
              <a:t>two numbers are added, and they are both positive </a:t>
            </a:r>
            <a:r>
              <a:rPr lang="en-US" sz="3600" dirty="0" smtClean="0">
                <a:solidFill>
                  <a:schemeClr val="accent1"/>
                </a:solidFill>
                <a:latin typeface="+mn-lt"/>
              </a:rPr>
              <a:t>or both </a:t>
            </a:r>
            <a:r>
              <a:rPr lang="en-US" sz="3600" dirty="0">
                <a:solidFill>
                  <a:schemeClr val="accent1"/>
                </a:solidFill>
                <a:latin typeface="+mn-lt"/>
              </a:rPr>
              <a:t>negative, then overflow occurs if and only if the result has the opposite sign.</a:t>
            </a:r>
          </a:p>
        </p:txBody>
      </p:sp>
      <p:sp>
        <p:nvSpPr>
          <p:cNvPr id="6" name="Rectangle 5"/>
          <p:cNvSpPr/>
          <p:nvPr/>
        </p:nvSpPr>
        <p:spPr>
          <a:xfrm>
            <a:off x="7010400" y="990600"/>
            <a:ext cx="1752600" cy="461665"/>
          </a:xfrm>
          <a:prstGeom prst="rect">
            <a:avLst/>
          </a:prstGeom>
        </p:spPr>
        <p:txBody>
          <a:bodyPr wrap="square">
            <a:spAutoFit/>
          </a:bodyPr>
          <a:lstStyle/>
          <a:p>
            <a:pPr algn="ctr"/>
            <a:r>
              <a:rPr lang="en-US" dirty="0" smtClean="0">
                <a:latin typeface="+mn-lt"/>
              </a:rPr>
              <a:t>Overflow</a:t>
            </a:r>
            <a:endParaRPr lang="en-US" dirty="0">
              <a:latin typeface="+mn-lt"/>
            </a:endParaRPr>
          </a:p>
        </p:txBody>
      </p:sp>
      <p:sp>
        <p:nvSpPr>
          <p:cNvPr id="7" name="Rectangle 6"/>
          <p:cNvSpPr/>
          <p:nvPr/>
        </p:nvSpPr>
        <p:spPr>
          <a:xfrm>
            <a:off x="7086600" y="3200400"/>
            <a:ext cx="1524000" cy="461665"/>
          </a:xfrm>
          <a:prstGeom prst="rect">
            <a:avLst/>
          </a:prstGeom>
        </p:spPr>
        <p:txBody>
          <a:bodyPr wrap="square">
            <a:spAutoFit/>
          </a:bodyPr>
          <a:lstStyle/>
          <a:p>
            <a:pPr algn="ctr"/>
            <a:r>
              <a:rPr lang="en-US" dirty="0">
                <a:latin typeface="+mn-lt"/>
              </a:rPr>
              <a:t>Rule</a:t>
            </a:r>
          </a:p>
        </p:txBody>
      </p:sp>
      <p:sp useBgFill="1">
        <p:nvSpPr>
          <p:cNvPr id="9" name="TextBox 8"/>
          <p:cNvSpPr txBox="1"/>
          <p:nvPr/>
        </p:nvSpPr>
        <p:spPr>
          <a:xfrm>
            <a:off x="228600" y="4569060"/>
            <a:ext cx="381000" cy="688740"/>
          </a:xfrm>
          <a:prstGeom prst="rect">
            <a:avLst/>
          </a:prstGeom>
        </p:spPr>
        <p:txBody>
          <a:bodyPr wrap="square" rtlCol="0">
            <a:spAutoFit/>
          </a:bodyPr>
          <a:lstStyle/>
          <a:p>
            <a:endParaRPr lang="en-US" dirty="0"/>
          </a:p>
        </p:txBody>
      </p:sp>
      <p:pic>
        <p:nvPicPr>
          <p:cNvPr id="10" name="Picture 9"/>
          <p:cNvPicPr>
            <a:picLocks noChangeAspect="1"/>
          </p:cNvPicPr>
          <p:nvPr/>
        </p:nvPicPr>
        <p:blipFill>
          <a:blip r:embed="rId3"/>
          <a:stretch>
            <a:fillRect/>
          </a:stretch>
        </p:blipFill>
        <p:spPr>
          <a:xfrm>
            <a:off x="0" y="0"/>
            <a:ext cx="2132279" cy="2144675"/>
          </a:xfrm>
          <a:prstGeom prst="rect">
            <a:avLst/>
          </a:prstGeom>
        </p:spPr>
      </p:pic>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87624" y="1484784"/>
            <a:ext cx="5458544" cy="5078314"/>
          </a:xfrm>
          <a:prstGeom prst="rect">
            <a:avLst/>
          </a:prstGeom>
        </p:spPr>
        <p:txBody>
          <a:bodyPr wrap="square">
            <a:spAutoFit/>
          </a:bodyPr>
          <a:lstStyle/>
          <a:p>
            <a:r>
              <a:rPr lang="en-US" sz="3600" dirty="0" smtClean="0">
                <a:solidFill>
                  <a:schemeClr val="accent1"/>
                </a:solidFill>
                <a:effectLst>
                  <a:outerShdw blurRad="38100" dist="38100" dir="2700000" algn="tl">
                    <a:srgbClr val="000000">
                      <a:alpha val="43137"/>
                    </a:srgbClr>
                  </a:outerShdw>
                </a:effectLst>
                <a:latin typeface="+mj-lt"/>
                <a:ea typeface="+mj-ea"/>
                <a:cs typeface="+mj-cs"/>
              </a:rPr>
              <a:t>SUBTRACTION </a:t>
            </a:r>
            <a:r>
              <a:rPr lang="en-US" sz="3600" dirty="0">
                <a:solidFill>
                  <a:schemeClr val="accent1"/>
                </a:solidFill>
                <a:effectLst>
                  <a:outerShdw blurRad="38100" dist="38100" dir="2700000" algn="tl">
                    <a:srgbClr val="000000">
                      <a:alpha val="43137"/>
                    </a:srgbClr>
                  </a:outerShdw>
                </a:effectLst>
                <a:latin typeface="+mj-lt"/>
                <a:ea typeface="+mj-ea"/>
                <a:cs typeface="+mj-cs"/>
              </a:rPr>
              <a:t>RULE: </a:t>
            </a:r>
          </a:p>
          <a:p>
            <a:endParaRPr lang="en-US" sz="3600" b="1" dirty="0" smtClean="0">
              <a:solidFill>
                <a:schemeClr val="accent1"/>
              </a:solidFill>
              <a:latin typeface="+mn-lt"/>
            </a:endParaRPr>
          </a:p>
          <a:p>
            <a:r>
              <a:rPr lang="en-US" sz="3600" dirty="0" smtClean="0">
                <a:solidFill>
                  <a:schemeClr val="accent1"/>
                </a:solidFill>
                <a:latin typeface="+mn-lt"/>
              </a:rPr>
              <a:t>To </a:t>
            </a:r>
            <a:r>
              <a:rPr lang="en-US" sz="3600" dirty="0">
                <a:solidFill>
                  <a:schemeClr val="accent1"/>
                </a:solidFill>
                <a:latin typeface="+mn-lt"/>
              </a:rPr>
              <a:t>subtract one number (subtrahend) from </a:t>
            </a:r>
            <a:r>
              <a:rPr lang="en-US" sz="3600" dirty="0" smtClean="0">
                <a:solidFill>
                  <a:schemeClr val="accent1"/>
                </a:solidFill>
                <a:latin typeface="+mn-lt"/>
              </a:rPr>
              <a:t>another (</a:t>
            </a:r>
            <a:r>
              <a:rPr lang="en-US" sz="3600" dirty="0">
                <a:solidFill>
                  <a:schemeClr val="accent1"/>
                </a:solidFill>
                <a:latin typeface="+mn-lt"/>
              </a:rPr>
              <a:t>minuend), take the twos complement (negation) of the subtrahend and add it</a:t>
            </a:r>
          </a:p>
          <a:p>
            <a:r>
              <a:rPr lang="en-US" sz="3600" dirty="0">
                <a:solidFill>
                  <a:schemeClr val="accent1"/>
                </a:solidFill>
                <a:latin typeface="+mn-lt"/>
              </a:rPr>
              <a:t>to the minuend.</a:t>
            </a:r>
          </a:p>
        </p:txBody>
      </p:sp>
      <p:sp>
        <p:nvSpPr>
          <p:cNvPr id="6" name="Rectangle 5"/>
          <p:cNvSpPr/>
          <p:nvPr/>
        </p:nvSpPr>
        <p:spPr>
          <a:xfrm>
            <a:off x="6858000" y="990600"/>
            <a:ext cx="1981200" cy="461665"/>
          </a:xfrm>
          <a:prstGeom prst="rect">
            <a:avLst/>
          </a:prstGeom>
        </p:spPr>
        <p:txBody>
          <a:bodyPr wrap="square">
            <a:spAutoFit/>
          </a:bodyPr>
          <a:lstStyle/>
          <a:p>
            <a:pPr algn="ctr"/>
            <a:r>
              <a:rPr lang="en-US" dirty="0">
                <a:latin typeface="+mn-lt"/>
              </a:rPr>
              <a:t>Subtraction</a:t>
            </a:r>
          </a:p>
        </p:txBody>
      </p:sp>
      <p:sp>
        <p:nvSpPr>
          <p:cNvPr id="7" name="Rectangle 6"/>
          <p:cNvSpPr/>
          <p:nvPr/>
        </p:nvSpPr>
        <p:spPr>
          <a:xfrm>
            <a:off x="7086600" y="3200400"/>
            <a:ext cx="1524000" cy="461665"/>
          </a:xfrm>
          <a:prstGeom prst="rect">
            <a:avLst/>
          </a:prstGeom>
        </p:spPr>
        <p:txBody>
          <a:bodyPr wrap="square">
            <a:spAutoFit/>
          </a:bodyPr>
          <a:lstStyle/>
          <a:p>
            <a:pPr algn="ctr"/>
            <a:r>
              <a:rPr lang="en-US" dirty="0">
                <a:latin typeface="+mn-lt"/>
              </a:rPr>
              <a:t>Rule</a:t>
            </a:r>
          </a:p>
        </p:txBody>
      </p:sp>
      <p:sp useBgFill="1">
        <p:nvSpPr>
          <p:cNvPr id="9" name="TextBox 8"/>
          <p:cNvSpPr txBox="1"/>
          <p:nvPr/>
        </p:nvSpPr>
        <p:spPr>
          <a:xfrm>
            <a:off x="228600" y="4569060"/>
            <a:ext cx="381000" cy="688740"/>
          </a:xfrm>
          <a:prstGeom prst="rect">
            <a:avLst/>
          </a:prstGeom>
        </p:spPr>
        <p:txBody>
          <a:bodyPr wrap="square" rtlCol="0">
            <a:spAutoFit/>
          </a:bodyPr>
          <a:lstStyle/>
          <a:p>
            <a:endParaRPr lang="en-US" dirty="0"/>
          </a:p>
        </p:txBody>
      </p:sp>
      <p:pic>
        <p:nvPicPr>
          <p:cNvPr id="8" name="Picture 7"/>
          <p:cNvPicPr>
            <a:picLocks noChangeAspect="1"/>
          </p:cNvPicPr>
          <p:nvPr/>
        </p:nvPicPr>
        <p:blipFill>
          <a:blip r:embed="rId3"/>
          <a:stretch>
            <a:fillRect/>
          </a:stretch>
        </p:blipFill>
        <p:spPr>
          <a:xfrm>
            <a:off x="0" y="0"/>
            <a:ext cx="1919999" cy="1931161"/>
          </a:xfrm>
          <a:prstGeom prst="rect">
            <a:avLst/>
          </a:prstGeom>
        </p:spPr>
      </p:pic>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inus 6"/>
          <p:cNvSpPr/>
          <p:nvPr/>
        </p:nvSpPr>
        <p:spPr>
          <a:xfrm>
            <a:off x="304800" y="0"/>
            <a:ext cx="1447800" cy="1219200"/>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useBgFill="1">
        <p:nvSpPr>
          <p:cNvPr id="8" name="TextBox 7"/>
          <p:cNvSpPr txBox="1"/>
          <p:nvPr/>
        </p:nvSpPr>
        <p:spPr>
          <a:xfrm>
            <a:off x="8079000" y="176412"/>
            <a:ext cx="836399" cy="509388"/>
          </a:xfrm>
          <a:prstGeom prst="rect">
            <a:avLst/>
          </a:prstGeom>
        </p:spPr>
        <p:txBody>
          <a:bodyPr wrap="square" rtlCol="0">
            <a:spAutoFit/>
          </a:bodyPr>
          <a:lstStyle/>
          <a:p>
            <a:endParaRPr lang="en-US" dirty="0"/>
          </a:p>
        </p:txBody>
      </p:sp>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pic>
        <p:nvPicPr>
          <p:cNvPr id="3" name="Picture 2" descr="f4.pdf"/>
          <p:cNvPicPr>
            <a:picLocks noChangeAspect="1"/>
          </p:cNvPicPr>
          <p:nvPr/>
        </p:nvPicPr>
        <p:blipFill rotWithShape="1">
          <a:blip r:embed="rId3">
            <a:extLst>
              <a:ext uri="{28A0092B-C50C-407E-A947-70E740481C1C}">
                <a14:useLocalDpi xmlns:a14="http://schemas.microsoft.com/office/drawing/2010/main" val="0"/>
              </a:ext>
            </a:extLst>
          </a:blip>
          <a:srcRect l="7121" t="8284" r="7314" b="30477"/>
          <a:stretch/>
        </p:blipFill>
        <p:spPr>
          <a:xfrm>
            <a:off x="1763688" y="75987"/>
            <a:ext cx="7056784" cy="6535966"/>
          </a:xfrm>
          <a:prstGeom prst="rect">
            <a:avLst/>
          </a:prstGeom>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pic>
        <p:nvPicPr>
          <p:cNvPr id="3" name="Picture 2" descr="f5.pdf"/>
          <p:cNvPicPr>
            <a:picLocks noChangeAspect="1"/>
          </p:cNvPicPr>
          <p:nvPr/>
        </p:nvPicPr>
        <p:blipFill rotWithShape="1">
          <a:blip r:embed="rId3">
            <a:extLst>
              <a:ext uri="{28A0092B-C50C-407E-A947-70E740481C1C}">
                <a14:useLocalDpi xmlns:a14="http://schemas.microsoft.com/office/drawing/2010/main" val="0"/>
              </a:ext>
            </a:extLst>
          </a:blip>
          <a:srcRect t="19167" b="15046"/>
          <a:stretch/>
        </p:blipFill>
        <p:spPr>
          <a:xfrm>
            <a:off x="539552" y="0"/>
            <a:ext cx="7776864" cy="6620900"/>
          </a:xfrm>
          <a:prstGeom prst="rect">
            <a:avLst/>
          </a:prstGeom>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9552" y="4221088"/>
            <a:ext cx="6191157" cy="833718"/>
          </a:xfrm>
        </p:spPr>
        <p:txBody>
          <a:bodyPr>
            <a:noAutofit/>
          </a:bodyPr>
          <a:lstStyle/>
          <a:p>
            <a:r>
              <a:rPr lang="en-US" sz="5400" dirty="0" smtClean="0">
                <a:effectLst>
                  <a:outerShdw blurRad="38100" dist="38100" dir="2700000" algn="tl">
                    <a:srgbClr val="000000">
                      <a:alpha val="43137"/>
                    </a:srgbClr>
                  </a:outerShdw>
                </a:effectLst>
              </a:rPr>
              <a:t>Chapter 10</a:t>
            </a:r>
            <a:endParaRPr lang="en-US" sz="5400" dirty="0">
              <a:effectLst>
                <a:outerShdw blurRad="38100" dist="38100" dir="2700000" algn="tl">
                  <a:srgbClr val="000000">
                    <a:alpha val="43137"/>
                  </a:srgbClr>
                </a:outerShdw>
              </a:effectLst>
            </a:endParaRPr>
          </a:p>
        </p:txBody>
      </p:sp>
      <p:sp>
        <p:nvSpPr>
          <p:cNvPr id="11" name="Text Placeholder 10"/>
          <p:cNvSpPr>
            <a:spLocks noGrp="1"/>
          </p:cNvSpPr>
          <p:nvPr>
            <p:ph type="body" sz="half" idx="2"/>
          </p:nvPr>
        </p:nvSpPr>
        <p:spPr>
          <a:xfrm>
            <a:off x="533400" y="5085184"/>
            <a:ext cx="8610600" cy="838200"/>
          </a:xfrm>
        </p:spPr>
        <p:txBody>
          <a:bodyPr>
            <a:normAutofit/>
          </a:bodyPr>
          <a:lstStyle/>
          <a:p>
            <a:r>
              <a:rPr lang="en-US" sz="4400" dirty="0" smtClean="0"/>
              <a:t>Computer Arithmetic</a:t>
            </a:r>
            <a:endParaRPr lang="en-US" sz="4400" dirty="0"/>
          </a:p>
        </p:txBody>
      </p:sp>
      <p:sp>
        <p:nvSpPr>
          <p:cNvPr id="5" name="TextBox 4"/>
          <p:cNvSpPr txBox="1"/>
          <p:nvPr/>
        </p:nvSpPr>
        <p:spPr>
          <a:xfrm>
            <a:off x="5486400" y="1371600"/>
            <a:ext cx="2286000" cy="1938992"/>
          </a:xfrm>
          <a:prstGeom prst="rect">
            <a:avLst/>
          </a:prstGeom>
          <a:solidFill>
            <a:schemeClr val="accent3"/>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p:txBody>
      </p:sp>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pic>
        <p:nvPicPr>
          <p:cNvPr id="3" name="Picture 2" descr="f6.pdf"/>
          <p:cNvPicPr>
            <a:picLocks noChangeAspect="1"/>
          </p:cNvPicPr>
          <p:nvPr/>
        </p:nvPicPr>
        <p:blipFill rotWithShape="1">
          <a:blip r:embed="rId3">
            <a:extLst>
              <a:ext uri="{28A0092B-C50C-407E-A947-70E740481C1C}">
                <a14:useLocalDpi xmlns:a14="http://schemas.microsoft.com/office/drawing/2010/main" val="0"/>
              </a:ext>
            </a:extLst>
          </a:blip>
          <a:srcRect t="15105" b="18620"/>
          <a:stretch/>
        </p:blipFill>
        <p:spPr>
          <a:xfrm>
            <a:off x="899592" y="-1384"/>
            <a:ext cx="7722545" cy="6623357"/>
          </a:xfrm>
          <a:prstGeom prst="rect">
            <a:avLst/>
          </a:prstGeom>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TextBox 4"/>
          <p:cNvSpPr txBox="1"/>
          <p:nvPr/>
        </p:nvSpPr>
        <p:spPr>
          <a:xfrm>
            <a:off x="7955522" y="158770"/>
            <a:ext cx="1188477" cy="527030"/>
          </a:xfrm>
          <a:prstGeom prst="rect">
            <a:avLst/>
          </a:prstGeom>
        </p:spPr>
        <p:txBody>
          <a:bodyPr wrap="square" rtlCol="0">
            <a:spAutoFit/>
          </a:bodyPr>
          <a:lstStyle/>
          <a:p>
            <a:endParaRPr lang="en-US" dirty="0"/>
          </a:p>
        </p:txBody>
      </p:sp>
      <p:sp>
        <p:nvSpPr>
          <p:cNvPr id="7" name="Multiply 6"/>
          <p:cNvSpPr/>
          <p:nvPr/>
        </p:nvSpPr>
        <p:spPr>
          <a:xfrm>
            <a:off x="179512" y="228600"/>
            <a:ext cx="1656184" cy="1760240"/>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pic>
        <p:nvPicPr>
          <p:cNvPr id="3" name="Picture 2" descr="f7.pdf"/>
          <p:cNvPicPr>
            <a:picLocks noChangeAspect="1"/>
          </p:cNvPicPr>
          <p:nvPr/>
        </p:nvPicPr>
        <p:blipFill rotWithShape="1">
          <a:blip r:embed="rId3">
            <a:extLst>
              <a:ext uri="{28A0092B-C50C-407E-A947-70E740481C1C}">
                <a14:useLocalDpi xmlns:a14="http://schemas.microsoft.com/office/drawing/2010/main" val="0"/>
              </a:ext>
            </a:extLst>
          </a:blip>
          <a:srcRect t="32325" b="28040"/>
          <a:stretch/>
        </p:blipFill>
        <p:spPr>
          <a:xfrm>
            <a:off x="-468560" y="908720"/>
            <a:ext cx="10529184" cy="5400600"/>
          </a:xfrm>
          <a:prstGeom prst="rect">
            <a:avLst/>
          </a:prstGeom>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pic>
        <p:nvPicPr>
          <p:cNvPr id="3" name="Picture 2" descr="f8.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292497"/>
            <a:ext cx="5616624" cy="7268571"/>
          </a:xfrm>
          <a:prstGeom prst="rect">
            <a:avLst/>
          </a:prstGeom>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pic>
        <p:nvPicPr>
          <p:cNvPr id="3" name="Picture 2" descr="f9.pdf"/>
          <p:cNvPicPr>
            <a:picLocks noChangeAspect="1"/>
          </p:cNvPicPr>
          <p:nvPr/>
        </p:nvPicPr>
        <p:blipFill rotWithShape="1">
          <a:blip r:embed="rId3">
            <a:extLst>
              <a:ext uri="{28A0092B-C50C-407E-A947-70E740481C1C}">
                <a14:useLocalDpi xmlns:a14="http://schemas.microsoft.com/office/drawing/2010/main" val="0"/>
              </a:ext>
            </a:extLst>
          </a:blip>
          <a:srcRect t="6172" b="13259"/>
          <a:stretch/>
        </p:blipFill>
        <p:spPr>
          <a:xfrm>
            <a:off x="1331640" y="-1"/>
            <a:ext cx="6336703" cy="6606973"/>
          </a:xfrm>
          <a:prstGeom prst="rect">
            <a:avLst/>
          </a:prstGeom>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pic>
        <p:nvPicPr>
          <p:cNvPr id="6" name="Picture 5" descr="f10.pdf"/>
          <p:cNvPicPr>
            <a:picLocks noChangeAspect="1"/>
          </p:cNvPicPr>
          <p:nvPr/>
        </p:nvPicPr>
        <p:blipFill rotWithShape="1">
          <a:blip r:embed="rId3">
            <a:extLst>
              <a:ext uri="{28A0092B-C50C-407E-A947-70E740481C1C}">
                <a14:useLocalDpi xmlns:a14="http://schemas.microsoft.com/office/drawing/2010/main" val="0"/>
              </a:ext>
            </a:extLst>
          </a:blip>
          <a:srcRect l="8592" t="7310" r="8996" b="64264"/>
          <a:stretch/>
        </p:blipFill>
        <p:spPr>
          <a:xfrm>
            <a:off x="-25252" y="1196752"/>
            <a:ext cx="9206714" cy="4109723"/>
          </a:xfrm>
          <a:prstGeom prst="rect">
            <a:avLst/>
          </a:prstGeom>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pic>
        <p:nvPicPr>
          <p:cNvPr id="6" name="Picture 5" descr="f11.pdf"/>
          <p:cNvPicPr>
            <a:picLocks noChangeAspect="1"/>
          </p:cNvPicPr>
          <p:nvPr/>
        </p:nvPicPr>
        <p:blipFill rotWithShape="1">
          <a:blip r:embed="rId3">
            <a:extLst>
              <a:ext uri="{28A0092B-C50C-407E-A947-70E740481C1C}">
                <a14:useLocalDpi xmlns:a14="http://schemas.microsoft.com/office/drawing/2010/main" val="0"/>
              </a:ext>
            </a:extLst>
          </a:blip>
          <a:srcRect l="10905" t="8447" r="9417" b="62802"/>
          <a:stretch/>
        </p:blipFill>
        <p:spPr>
          <a:xfrm>
            <a:off x="-180528" y="980728"/>
            <a:ext cx="9768104" cy="4561421"/>
          </a:xfrm>
          <a:prstGeom prst="rect">
            <a:avLst/>
          </a:prstGeom>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TextBox 6"/>
          <p:cNvSpPr txBox="1"/>
          <p:nvPr/>
        </p:nvSpPr>
        <p:spPr>
          <a:xfrm>
            <a:off x="228600" y="4637950"/>
            <a:ext cx="380999" cy="619850"/>
          </a:xfrm>
          <a:prstGeom prst="rect">
            <a:avLst/>
          </a:prstGeom>
        </p:spPr>
        <p:txBody>
          <a:bodyPr wrap="square" rtlCol="0">
            <a:spAutoFit/>
          </a:bodyPr>
          <a:lstStyle/>
          <a:p>
            <a:endParaRPr lang="en-US" dirty="0"/>
          </a:p>
        </p:txBody>
      </p:sp>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pic>
        <p:nvPicPr>
          <p:cNvPr id="3" name="Picture 2" descr="f12.pdf"/>
          <p:cNvPicPr>
            <a:picLocks noChangeAspect="1"/>
          </p:cNvPicPr>
          <p:nvPr/>
        </p:nvPicPr>
        <p:blipFill rotWithShape="1">
          <a:blip r:embed="rId3">
            <a:extLst>
              <a:ext uri="{28A0092B-C50C-407E-A947-70E740481C1C}">
                <a14:useLocalDpi xmlns:a14="http://schemas.microsoft.com/office/drawing/2010/main" val="0"/>
              </a:ext>
            </a:extLst>
          </a:blip>
          <a:srcRect t="6172" b="13259"/>
          <a:stretch/>
        </p:blipFill>
        <p:spPr>
          <a:xfrm>
            <a:off x="1403648" y="-112661"/>
            <a:ext cx="6435528" cy="671001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pic>
        <p:nvPicPr>
          <p:cNvPr id="5" name="Picture 4" descr="f13.pdf"/>
          <p:cNvPicPr>
            <a:picLocks noChangeAspect="1"/>
          </p:cNvPicPr>
          <p:nvPr/>
        </p:nvPicPr>
        <p:blipFill rotWithShape="1">
          <a:blip r:embed="rId3">
            <a:extLst>
              <a:ext uri="{28A0092B-C50C-407E-A947-70E740481C1C}">
                <a14:useLocalDpi xmlns:a14="http://schemas.microsoft.com/office/drawing/2010/main" val="0"/>
              </a:ext>
            </a:extLst>
          </a:blip>
          <a:srcRect t="24528" b="22680"/>
          <a:stretch/>
        </p:blipFill>
        <p:spPr>
          <a:xfrm>
            <a:off x="-468560" y="164200"/>
            <a:ext cx="9770285" cy="6674953"/>
          </a:xfrm>
          <a:prstGeom prst="rect">
            <a:avLst/>
          </a:prstGeom>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pic>
        <p:nvPicPr>
          <p:cNvPr id="3" name="Picture 2" descr="f14.pdf"/>
          <p:cNvPicPr>
            <a:picLocks noChangeAspect="1"/>
          </p:cNvPicPr>
          <p:nvPr/>
        </p:nvPicPr>
        <p:blipFill rotWithShape="1">
          <a:blip r:embed="rId3">
            <a:extLst>
              <a:ext uri="{28A0092B-C50C-407E-A947-70E740481C1C}">
                <a14:useLocalDpi xmlns:a14="http://schemas.microsoft.com/office/drawing/2010/main" val="0"/>
              </a:ext>
            </a:extLst>
          </a:blip>
          <a:srcRect l="9853" t="6660" r="10257" b="50294"/>
          <a:stretch/>
        </p:blipFill>
        <p:spPr>
          <a:xfrm>
            <a:off x="-324544" y="188640"/>
            <a:ext cx="9468544" cy="6602390"/>
          </a:xfrm>
          <a:prstGeom prst="rect">
            <a:avLst/>
          </a:prstGeom>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TextBox 5"/>
          <p:cNvSpPr txBox="1"/>
          <p:nvPr/>
        </p:nvSpPr>
        <p:spPr>
          <a:xfrm>
            <a:off x="7920242" y="141129"/>
            <a:ext cx="1223757" cy="697071"/>
          </a:xfrm>
          <a:prstGeom prst="rect">
            <a:avLst/>
          </a:prstGeom>
        </p:spPr>
        <p:txBody>
          <a:bodyPr wrap="square" rtlCol="0">
            <a:spAutoFit/>
          </a:bodyPr>
          <a:lstStyle/>
          <a:p>
            <a:endParaRPr lang="en-US" dirty="0"/>
          </a:p>
        </p:txBody>
      </p:sp>
      <p:sp>
        <p:nvSpPr>
          <p:cNvPr id="7" name="Division 6"/>
          <p:cNvSpPr/>
          <p:nvPr/>
        </p:nvSpPr>
        <p:spPr>
          <a:xfrm>
            <a:off x="609600" y="304800"/>
            <a:ext cx="1600200" cy="1447800"/>
          </a:xfrm>
          <a:prstGeom prst="mathDivid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pic>
        <p:nvPicPr>
          <p:cNvPr id="3" name="Picture 2" descr="f15.pdf"/>
          <p:cNvPicPr>
            <a:picLocks noChangeAspect="1"/>
          </p:cNvPicPr>
          <p:nvPr/>
        </p:nvPicPr>
        <p:blipFill rotWithShape="1">
          <a:blip r:embed="rId3">
            <a:extLst>
              <a:ext uri="{28A0092B-C50C-407E-A947-70E740481C1C}">
                <a14:useLocalDpi xmlns:a14="http://schemas.microsoft.com/office/drawing/2010/main" val="0"/>
              </a:ext>
            </a:extLst>
          </a:blip>
          <a:srcRect t="32162" b="29502"/>
          <a:stretch/>
        </p:blipFill>
        <p:spPr>
          <a:xfrm>
            <a:off x="-396552" y="1340768"/>
            <a:ext cx="10663410" cy="5290121"/>
          </a:xfrm>
          <a:prstGeom prst="rect">
            <a:avLst/>
          </a:prstGeom>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38200" y="457200"/>
            <a:ext cx="7556313" cy="1116106"/>
          </a:xfrm>
        </p:spPr>
        <p:txBody>
          <a:bodyPr/>
          <a:lstStyle/>
          <a:p>
            <a:r>
              <a:rPr lang="en-US" dirty="0">
                <a:effectLst>
                  <a:outerShdw blurRad="38100" dist="38100" dir="2700000" algn="tl">
                    <a:srgbClr val="000000">
                      <a:alpha val="43137"/>
                    </a:srgbClr>
                  </a:outerShdw>
                </a:effectLst>
              </a:rPr>
              <a:t>Arithmetic &amp; Logic </a:t>
            </a:r>
            <a:r>
              <a:rPr lang="en-US" dirty="0" smtClean="0">
                <a:effectLst>
                  <a:outerShdw blurRad="38100" dist="38100" dir="2700000" algn="tl">
                    <a:srgbClr val="000000">
                      <a:alpha val="43137"/>
                    </a:srgbClr>
                  </a:outerShdw>
                </a:effectLst>
              </a:rPr>
              <a:t>Unit (ALU)</a:t>
            </a:r>
            <a:endParaRPr lang="en-US" dirty="0">
              <a:effectLst>
                <a:outerShdw blurRad="38100" dist="38100" dir="2700000" algn="tl">
                  <a:srgbClr val="000000">
                    <a:alpha val="43137"/>
                  </a:srgbClr>
                </a:outerShdw>
              </a:effectLst>
            </a:endParaRPr>
          </a:p>
        </p:txBody>
      </p:sp>
      <p:sp>
        <p:nvSpPr>
          <p:cNvPr id="6147" name="Rectangle 3"/>
          <p:cNvSpPr>
            <a:spLocks noGrp="1" noChangeArrowheads="1"/>
          </p:cNvSpPr>
          <p:nvPr>
            <p:ph idx="1"/>
          </p:nvPr>
        </p:nvSpPr>
        <p:spPr>
          <a:xfrm>
            <a:off x="467544" y="1700808"/>
            <a:ext cx="7556313" cy="4144963"/>
          </a:xfrm>
        </p:spPr>
        <p:txBody>
          <a:bodyPr/>
          <a:lstStyle/>
          <a:p>
            <a:r>
              <a:rPr lang="en-US" dirty="0" smtClean="0"/>
              <a:t>Part of the computer that actually performs arithmetic and logical operations on data</a:t>
            </a:r>
          </a:p>
          <a:p>
            <a:r>
              <a:rPr lang="en-US" dirty="0" smtClean="0"/>
              <a:t>All of the other elements of the computer system are there mainly to bring data into the ALU for it to process and then to take the results back out</a:t>
            </a:r>
          </a:p>
          <a:p>
            <a:r>
              <a:rPr lang="en-US" dirty="0" smtClean="0"/>
              <a:t>Based on the use of simple digital logic devices that can store binary digits and perform simple Boolean logic operations</a:t>
            </a:r>
          </a:p>
          <a:p>
            <a:endParaRPr lang="en-US" dirty="0"/>
          </a:p>
        </p:txBody>
      </p:sp>
      <p:pic>
        <p:nvPicPr>
          <p:cNvPr id="4" name="Picture 3"/>
          <p:cNvPicPr>
            <a:picLocks noChangeAspect="1"/>
          </p:cNvPicPr>
          <p:nvPr/>
        </p:nvPicPr>
        <p:blipFill>
          <a:blip r:embed="rId3"/>
          <a:stretch>
            <a:fillRect/>
          </a:stretch>
        </p:blipFill>
        <p:spPr>
          <a:xfrm>
            <a:off x="3563888" y="4725144"/>
            <a:ext cx="2082800" cy="1485900"/>
          </a:xfrm>
          <a:prstGeom prst="rect">
            <a:avLst/>
          </a:prstGeom>
        </p:spPr>
      </p:pic>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pic>
        <p:nvPicPr>
          <p:cNvPr id="3" name="Picture 2" descr="f16.pdf"/>
          <p:cNvPicPr>
            <a:picLocks noChangeAspect="1"/>
          </p:cNvPicPr>
          <p:nvPr/>
        </p:nvPicPr>
        <p:blipFill rotWithShape="1">
          <a:blip r:embed="rId3">
            <a:extLst>
              <a:ext uri="{28A0092B-C50C-407E-A947-70E740481C1C}">
                <a14:useLocalDpi xmlns:a14="http://schemas.microsoft.com/office/drawing/2010/main" val="0"/>
              </a:ext>
            </a:extLst>
          </a:blip>
          <a:srcRect t="5847" b="6761"/>
          <a:stretch/>
        </p:blipFill>
        <p:spPr>
          <a:xfrm>
            <a:off x="1475656" y="-98891"/>
            <a:ext cx="5832648" cy="6596379"/>
          </a:xfrm>
          <a:prstGeom prst="rect">
            <a:avLst/>
          </a:prstGeom>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pic>
        <p:nvPicPr>
          <p:cNvPr id="6" name="Picture 5" descr="f17.pdf"/>
          <p:cNvPicPr>
            <a:picLocks noChangeAspect="1"/>
          </p:cNvPicPr>
          <p:nvPr/>
        </p:nvPicPr>
        <p:blipFill rotWithShape="1">
          <a:blip r:embed="rId3">
            <a:extLst>
              <a:ext uri="{28A0092B-C50C-407E-A947-70E740481C1C}">
                <a14:useLocalDpi xmlns:a14="http://schemas.microsoft.com/office/drawing/2010/main" val="0"/>
              </a:ext>
            </a:extLst>
          </a:blip>
          <a:srcRect t="8285" b="49158"/>
          <a:stretch/>
        </p:blipFill>
        <p:spPr>
          <a:xfrm>
            <a:off x="-756592" y="548680"/>
            <a:ext cx="10585176" cy="5829842"/>
          </a:xfrm>
          <a:prstGeom prst="rect">
            <a:avLst/>
          </a:prstGeom>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effectLst>
                  <a:outerShdw blurRad="38100" dist="38100" dir="2700000" algn="tl">
                    <a:srgbClr val="000000">
                      <a:alpha val="43137"/>
                    </a:srgbClr>
                  </a:outerShdw>
                </a:effectLst>
              </a:rPr>
              <a:t>Floating-Point Representation</a:t>
            </a:r>
            <a:endParaRPr lang="en-US"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normAutofit/>
          </a:bodyPr>
          <a:lstStyle/>
          <a:p>
            <a:r>
              <a:rPr lang="en-US" dirty="0" smtClean="0"/>
              <a:t>With a fixed-point notation it is possible to represent a range of positive and negative integers centered on or near 0</a:t>
            </a:r>
          </a:p>
          <a:p>
            <a:r>
              <a:rPr lang="en-US" dirty="0" smtClean="0"/>
              <a:t>By assuming a fixed binary or radix point, this format allows the representation of numbers with a fractional component as well</a:t>
            </a:r>
          </a:p>
          <a:p>
            <a:r>
              <a:rPr lang="en-US" dirty="0" smtClean="0"/>
              <a:t>Limitations:</a:t>
            </a:r>
          </a:p>
          <a:p>
            <a:pPr lvl="1"/>
            <a:r>
              <a:rPr lang="en-US" dirty="0" smtClean="0"/>
              <a:t>Very large numbers cannot be represented nor can very small fractions</a:t>
            </a:r>
          </a:p>
          <a:p>
            <a:pPr lvl="1"/>
            <a:r>
              <a:rPr lang="en-US" dirty="0" smtClean="0"/>
              <a:t>The fractional part of the quotient in a division of two large numbers could be lost</a:t>
            </a:r>
            <a:endParaRPr lang="en-US" dirty="0"/>
          </a:p>
        </p:txBody>
      </p:sp>
      <p:sp>
        <p:nvSpPr>
          <p:cNvPr id="5" name="Text Placeholder 4"/>
          <p:cNvSpPr>
            <a:spLocks noGrp="1"/>
          </p:cNvSpPr>
          <p:nvPr>
            <p:ph type="body" sz="half" idx="2"/>
          </p:nvPr>
        </p:nvSpPr>
        <p:spPr>
          <a:xfrm>
            <a:off x="1219200" y="1143000"/>
            <a:ext cx="2168482" cy="774700"/>
          </a:xfrm>
        </p:spPr>
        <p:txBody>
          <a:bodyPr/>
          <a:lstStyle/>
          <a:p>
            <a:r>
              <a:rPr lang="en-US" sz="3200" dirty="0" smtClean="0"/>
              <a:t>Principles</a:t>
            </a:r>
            <a:endParaRPr lang="en-US" sz="3200" dirty="0"/>
          </a:p>
        </p:txBody>
      </p:sp>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pic>
        <p:nvPicPr>
          <p:cNvPr id="3" name="Picture 2" descr="f18.pdf"/>
          <p:cNvPicPr>
            <a:picLocks noChangeAspect="1"/>
          </p:cNvPicPr>
          <p:nvPr/>
        </p:nvPicPr>
        <p:blipFill rotWithShape="1">
          <a:blip r:embed="rId3">
            <a:extLst>
              <a:ext uri="{28A0092B-C50C-407E-A947-70E740481C1C}">
                <a14:useLocalDpi xmlns:a14="http://schemas.microsoft.com/office/drawing/2010/main" val="0"/>
              </a:ext>
            </a:extLst>
          </a:blip>
          <a:srcRect l="-1784" t="15757" r="-1" b="16995"/>
          <a:stretch/>
        </p:blipFill>
        <p:spPr>
          <a:xfrm>
            <a:off x="-324544" y="836712"/>
            <a:ext cx="10255016" cy="50718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Floating-Point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98474" y="1981200"/>
            <a:ext cx="7556313" cy="4495800"/>
          </a:xfrm>
        </p:spPr>
        <p:txBody>
          <a:bodyPr>
            <a:normAutofit lnSpcReduction="10000"/>
          </a:bodyPr>
          <a:lstStyle/>
          <a:p>
            <a:r>
              <a:rPr lang="en-US" dirty="0" smtClean="0"/>
              <a:t>The final portion of the word</a:t>
            </a:r>
          </a:p>
          <a:p>
            <a:r>
              <a:rPr lang="en-US" dirty="0" smtClean="0"/>
              <a:t>Any floating-point number can be expressed in many ways</a:t>
            </a:r>
          </a:p>
          <a:p>
            <a:endParaRPr lang="en-US" dirty="0" smtClean="0"/>
          </a:p>
          <a:p>
            <a:endParaRPr lang="en-US" dirty="0" smtClean="0"/>
          </a:p>
          <a:p>
            <a:endParaRPr lang="en-US" dirty="0" smtClean="0"/>
          </a:p>
          <a:p>
            <a:endParaRPr lang="en-US" dirty="0" smtClean="0"/>
          </a:p>
          <a:p>
            <a:endParaRPr lang="en-US" sz="1100" i="1" dirty="0" smtClean="0"/>
          </a:p>
          <a:p>
            <a:r>
              <a:rPr lang="en-US" i="1" dirty="0" smtClean="0"/>
              <a:t>Normal number</a:t>
            </a:r>
            <a:endParaRPr lang="en-US" dirty="0" smtClean="0"/>
          </a:p>
          <a:p>
            <a:pPr lvl="1"/>
            <a:r>
              <a:rPr lang="en-US" dirty="0" smtClean="0"/>
              <a:t>The most significant digit of the significand is nonzero</a:t>
            </a:r>
          </a:p>
        </p:txBody>
      </p:sp>
      <p:sp>
        <p:nvSpPr>
          <p:cNvPr id="5" name="Text Placeholder 4"/>
          <p:cNvSpPr>
            <a:spLocks noGrp="1"/>
          </p:cNvSpPr>
          <p:nvPr>
            <p:ph type="body" sz="half" idx="2"/>
          </p:nvPr>
        </p:nvSpPr>
        <p:spPr/>
        <p:txBody>
          <a:bodyPr/>
          <a:lstStyle/>
          <a:p>
            <a:r>
              <a:rPr lang="en-US" sz="3200" dirty="0" smtClean="0"/>
              <a:t>       Significand</a:t>
            </a:r>
          </a:p>
        </p:txBody>
      </p:sp>
      <p:sp>
        <p:nvSpPr>
          <p:cNvPr id="4" name="Rectangle 3"/>
          <p:cNvSpPr/>
          <p:nvPr/>
        </p:nvSpPr>
        <p:spPr>
          <a:xfrm>
            <a:off x="838200" y="3429000"/>
            <a:ext cx="6781800" cy="1631216"/>
          </a:xfrm>
          <a:prstGeom prst="rect">
            <a:avLst/>
          </a:prstGeom>
        </p:spPr>
        <p:txBody>
          <a:bodyPr wrap="square">
            <a:spAutoFit/>
          </a:bodyPr>
          <a:lstStyle/>
          <a:p>
            <a:r>
              <a:rPr lang="en-US" sz="2000" dirty="0">
                <a:solidFill>
                  <a:schemeClr val="tx1">
                    <a:lumMod val="65000"/>
                    <a:lumOff val="35000"/>
                  </a:schemeClr>
                </a:solidFill>
                <a:latin typeface="+mn-lt"/>
              </a:rPr>
              <a:t>The following are equivalent, where the significand is expressed in binary form:</a:t>
            </a:r>
            <a:endParaRPr lang="en-US" sz="2000" dirty="0" smtClean="0">
              <a:solidFill>
                <a:schemeClr val="tx1">
                  <a:lumMod val="65000"/>
                  <a:lumOff val="35000"/>
                </a:schemeClr>
              </a:solidFill>
              <a:latin typeface="+mn-lt"/>
            </a:endParaRPr>
          </a:p>
          <a:p>
            <a:r>
              <a:rPr lang="en-US" sz="2000" dirty="0" smtClean="0">
                <a:solidFill>
                  <a:schemeClr val="tx1">
                    <a:lumMod val="65000"/>
                    <a:lumOff val="35000"/>
                  </a:schemeClr>
                </a:solidFill>
                <a:latin typeface="+mn-lt"/>
              </a:rPr>
              <a:t>		0.110 </a:t>
            </a:r>
            <a:r>
              <a:rPr lang="en-US" sz="2000" dirty="0">
                <a:solidFill>
                  <a:schemeClr val="tx1">
                    <a:lumMod val="65000"/>
                    <a:lumOff val="35000"/>
                  </a:schemeClr>
                </a:solidFill>
                <a:latin typeface="+mn-lt"/>
              </a:rPr>
              <a:t>* 2</a:t>
            </a:r>
            <a:r>
              <a:rPr lang="en-US" sz="2000" baseline="30000" dirty="0">
                <a:solidFill>
                  <a:schemeClr val="tx1">
                    <a:lumMod val="65000"/>
                    <a:lumOff val="35000"/>
                  </a:schemeClr>
                </a:solidFill>
                <a:latin typeface="+mn-lt"/>
              </a:rPr>
              <a:t>5</a:t>
            </a:r>
            <a:endParaRPr lang="en-US" sz="2000" baseline="30000" dirty="0" smtClean="0">
              <a:solidFill>
                <a:schemeClr val="tx1">
                  <a:lumMod val="65000"/>
                  <a:lumOff val="35000"/>
                </a:schemeClr>
              </a:solidFill>
              <a:latin typeface="+mn-lt"/>
            </a:endParaRPr>
          </a:p>
          <a:p>
            <a:r>
              <a:rPr lang="en-US" sz="2000" dirty="0" smtClean="0">
                <a:solidFill>
                  <a:schemeClr val="tx1">
                    <a:lumMod val="65000"/>
                    <a:lumOff val="35000"/>
                  </a:schemeClr>
                </a:solidFill>
                <a:latin typeface="+mn-lt"/>
              </a:rPr>
              <a:t>		   110 </a:t>
            </a:r>
            <a:r>
              <a:rPr lang="en-US" sz="2000" dirty="0">
                <a:solidFill>
                  <a:schemeClr val="tx1">
                    <a:lumMod val="65000"/>
                    <a:lumOff val="35000"/>
                  </a:schemeClr>
                </a:solidFill>
                <a:latin typeface="+mn-lt"/>
              </a:rPr>
              <a:t>* 2</a:t>
            </a:r>
            <a:r>
              <a:rPr lang="en-US" sz="2000" baseline="30000" dirty="0">
                <a:solidFill>
                  <a:schemeClr val="tx1">
                    <a:lumMod val="65000"/>
                    <a:lumOff val="35000"/>
                  </a:schemeClr>
                </a:solidFill>
                <a:latin typeface="+mn-lt"/>
              </a:rPr>
              <a:t>2</a:t>
            </a:r>
            <a:endParaRPr lang="en-US" sz="2000" baseline="30000" dirty="0" smtClean="0">
              <a:solidFill>
                <a:schemeClr val="tx1">
                  <a:lumMod val="65000"/>
                  <a:lumOff val="35000"/>
                </a:schemeClr>
              </a:solidFill>
              <a:latin typeface="+mn-lt"/>
            </a:endParaRPr>
          </a:p>
          <a:p>
            <a:r>
              <a:rPr lang="en-US" sz="2000" dirty="0" smtClean="0">
                <a:solidFill>
                  <a:schemeClr val="tx1">
                    <a:lumMod val="65000"/>
                    <a:lumOff val="35000"/>
                  </a:schemeClr>
                </a:solidFill>
                <a:latin typeface="+mn-lt"/>
              </a:rPr>
              <a:t>	            0.0110 </a:t>
            </a:r>
            <a:r>
              <a:rPr lang="en-US" sz="2000" dirty="0">
                <a:solidFill>
                  <a:schemeClr val="tx1">
                    <a:lumMod val="65000"/>
                    <a:lumOff val="35000"/>
                  </a:schemeClr>
                </a:solidFill>
                <a:latin typeface="+mn-lt"/>
              </a:rPr>
              <a:t>* 2</a:t>
            </a:r>
            <a:r>
              <a:rPr lang="en-US" sz="2000" baseline="30000" dirty="0">
                <a:solidFill>
                  <a:schemeClr val="tx1">
                    <a:lumMod val="65000"/>
                    <a:lumOff val="35000"/>
                  </a:schemeClr>
                </a:solidFill>
                <a:latin typeface="+mn-lt"/>
              </a:rPr>
              <a:t>6</a:t>
            </a:r>
          </a:p>
        </p:txBody>
      </p:sp>
      <p:cxnSp>
        <p:nvCxnSpPr>
          <p:cNvPr id="7" name="Straight Connector 6"/>
          <p:cNvCxnSpPr/>
          <p:nvPr/>
        </p:nvCxnSpPr>
        <p:spPr>
          <a:xfrm>
            <a:off x="1676400" y="3276600"/>
            <a:ext cx="5029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676400" y="5334000"/>
            <a:ext cx="50292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 name="Footer Placeholder 5"/>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pic>
        <p:nvPicPr>
          <p:cNvPr id="5" name="Picture 4" descr="f19.pdf"/>
          <p:cNvPicPr>
            <a:picLocks noChangeAspect="1"/>
          </p:cNvPicPr>
          <p:nvPr/>
        </p:nvPicPr>
        <p:blipFill rotWithShape="1">
          <a:blip r:embed="rId3">
            <a:extLst>
              <a:ext uri="{28A0092B-C50C-407E-A947-70E740481C1C}">
                <a14:useLocalDpi xmlns:a14="http://schemas.microsoft.com/office/drawing/2010/main" val="0"/>
              </a:ext>
            </a:extLst>
          </a:blip>
          <a:srcRect l="3967" t="13320" r="3642" b="12122"/>
          <a:stretch/>
        </p:blipFill>
        <p:spPr>
          <a:xfrm>
            <a:off x="0" y="614738"/>
            <a:ext cx="9144000" cy="5701996"/>
          </a:xfrm>
          <a:prstGeom prst="rect">
            <a:avLst/>
          </a:prstGeom>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pic>
        <p:nvPicPr>
          <p:cNvPr id="3" name="Picture 2" descr="f20.pdf"/>
          <p:cNvPicPr>
            <a:picLocks noChangeAspect="1"/>
          </p:cNvPicPr>
          <p:nvPr/>
        </p:nvPicPr>
        <p:blipFill rotWithShape="1">
          <a:blip r:embed="rId3">
            <a:extLst>
              <a:ext uri="{28A0092B-C50C-407E-A947-70E740481C1C}">
                <a14:useLocalDpi xmlns:a14="http://schemas.microsoft.com/office/drawing/2010/main" val="0"/>
              </a:ext>
            </a:extLst>
          </a:blip>
          <a:srcRect t="23553" b="44609"/>
          <a:stretch/>
        </p:blipFill>
        <p:spPr>
          <a:xfrm>
            <a:off x="-180528" y="1412776"/>
            <a:ext cx="9696635" cy="3995165"/>
          </a:xfrm>
          <a:prstGeom prst="rect">
            <a:avLst/>
          </a:prstGeom>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533400" y="228600"/>
            <a:ext cx="7556500" cy="1116013"/>
          </a:xfrm>
        </p:spPr>
        <p:txBody>
          <a:bodyPr/>
          <a:lstStyle/>
          <a:p>
            <a:r>
              <a:rPr lang="en-US" dirty="0">
                <a:solidFill>
                  <a:schemeClr val="accent3">
                    <a:lumMod val="50000"/>
                  </a:schemeClr>
                </a:solidFill>
                <a:effectLst>
                  <a:outerShdw blurRad="38100" dist="38100" dir="2700000" algn="tl">
                    <a:srgbClr val="000000">
                      <a:alpha val="43137"/>
                    </a:srgbClr>
                  </a:outerShdw>
                </a:effectLst>
              </a:rPr>
              <a:t>IEEE</a:t>
            </a:r>
            <a:r>
              <a:rPr lang="en-US" dirty="0" smtClean="0">
                <a:solidFill>
                  <a:schemeClr val="accent3">
                    <a:lumMod val="50000"/>
                  </a:schemeClr>
                </a:solidFill>
                <a:effectLst>
                  <a:outerShdw blurRad="38100" dist="38100" dir="2700000" algn="tl">
                    <a:srgbClr val="000000">
                      <a:alpha val="43137"/>
                    </a:srgbClr>
                  </a:outerShdw>
                </a:effectLst>
              </a:rPr>
              <a:t> Standard 754</a:t>
            </a:r>
            <a:endParaRPr lang="en-US" dirty="0">
              <a:solidFill>
                <a:schemeClr val="accent3">
                  <a:lumMod val="50000"/>
                </a:schemeClr>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782022442"/>
              </p:ext>
            </p:extLst>
          </p:nvPr>
        </p:nvGraphicFramePr>
        <p:xfrm>
          <a:off x="381000" y="1371600"/>
          <a:ext cx="8458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IEEE 754-2008</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98474" y="1676400"/>
            <a:ext cx="7556313" cy="4724400"/>
          </a:xfrm>
        </p:spPr>
        <p:txBody>
          <a:bodyPr>
            <a:normAutofit fontScale="92500" lnSpcReduction="10000"/>
          </a:bodyPr>
          <a:lstStyle/>
          <a:p>
            <a:r>
              <a:rPr lang="en-US" dirty="0" smtClean="0"/>
              <a:t>Defines the following different types of floating-point formats:</a:t>
            </a:r>
          </a:p>
          <a:p>
            <a:r>
              <a:rPr lang="en-US" dirty="0" smtClean="0"/>
              <a:t>Arithmetic format</a:t>
            </a:r>
          </a:p>
          <a:p>
            <a:pPr lvl="1"/>
            <a:r>
              <a:rPr lang="en-US" dirty="0" smtClean="0"/>
              <a:t>All the mandatory operations defined by the standard are supported by the format.  The format may be used to represent floating-point operands or results for the operations described in the standard.</a:t>
            </a:r>
          </a:p>
          <a:p>
            <a:r>
              <a:rPr lang="en-US" dirty="0" smtClean="0"/>
              <a:t>Basic format</a:t>
            </a:r>
          </a:p>
          <a:p>
            <a:pPr lvl="1"/>
            <a:r>
              <a:rPr lang="en-US" dirty="0" smtClean="0"/>
              <a:t>This format covers five floating-point representations, three binary and two decimal, whose encodings are specified by the standard, and which can be used for arithmetic.  At least one of the basic formats is implemented in any conforming implementation.</a:t>
            </a:r>
          </a:p>
          <a:p>
            <a:r>
              <a:rPr lang="en-US" dirty="0" smtClean="0"/>
              <a:t>Interchange format</a:t>
            </a:r>
          </a:p>
          <a:p>
            <a:pPr lvl="1"/>
            <a:r>
              <a:rPr lang="en-US" dirty="0" smtClean="0"/>
              <a:t>A fully specified, fixed-length binary encoding that allows data interchange between different platforms and that can be used for storage.</a:t>
            </a:r>
            <a:endParaRPr lang="en-US" dirty="0"/>
          </a:p>
        </p:txBody>
      </p:sp>
      <p:sp>
        <p:nvSpPr>
          <p:cNvPr id="4" name="Footer Placeholder 3"/>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pic>
        <p:nvPicPr>
          <p:cNvPr id="3" name="Picture 2" descr="f21.pdf"/>
          <p:cNvPicPr>
            <a:picLocks noChangeAspect="1"/>
          </p:cNvPicPr>
          <p:nvPr/>
        </p:nvPicPr>
        <p:blipFill rotWithShape="1">
          <a:blip r:embed="rId3">
            <a:extLst>
              <a:ext uri="{28A0092B-C50C-407E-A947-70E740481C1C}">
                <a14:useLocalDpi xmlns:a14="http://schemas.microsoft.com/office/drawing/2010/main" val="0"/>
              </a:ext>
            </a:extLst>
          </a:blip>
          <a:srcRect t="19330" b="15046"/>
          <a:stretch/>
        </p:blipFill>
        <p:spPr>
          <a:xfrm>
            <a:off x="467544" y="0"/>
            <a:ext cx="7959667" cy="6759799"/>
          </a:xfrm>
          <a:prstGeom prst="rect">
            <a:avLst/>
          </a:prstGeom>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pic>
        <p:nvPicPr>
          <p:cNvPr id="3" name="Picture 2" descr="f1.pdf"/>
          <p:cNvPicPr>
            <a:picLocks noChangeAspect="1"/>
          </p:cNvPicPr>
          <p:nvPr/>
        </p:nvPicPr>
        <p:blipFill rotWithShape="1">
          <a:blip r:embed="rId3">
            <a:extLst>
              <a:ext uri="{28A0092B-C50C-407E-A947-70E740481C1C}">
                <a14:useLocalDpi xmlns:a14="http://schemas.microsoft.com/office/drawing/2010/main" val="0"/>
              </a:ext>
            </a:extLst>
          </a:blip>
          <a:srcRect t="25990" b="25604"/>
          <a:stretch/>
        </p:blipFill>
        <p:spPr>
          <a:xfrm>
            <a:off x="-252536" y="390483"/>
            <a:ext cx="9649072" cy="6044485"/>
          </a:xfrm>
          <a:prstGeom prst="rect">
            <a:avLst/>
          </a:prstGeom>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3608" y="6093296"/>
            <a:ext cx="7239000" cy="307777"/>
          </a:xfrm>
          <a:prstGeom prst="rect">
            <a:avLst/>
          </a:prstGeom>
        </p:spPr>
        <p:txBody>
          <a:bodyPr wrap="square">
            <a:spAutoFit/>
          </a:bodyPr>
          <a:lstStyle/>
          <a:p>
            <a:r>
              <a:rPr lang="en-US" sz="1400" dirty="0">
                <a:latin typeface="+mn-lt"/>
              </a:rPr>
              <a:t>* not including implied bit and not including sign bit</a:t>
            </a:r>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pic>
        <p:nvPicPr>
          <p:cNvPr id="6" name="Picture 5"/>
          <p:cNvPicPr>
            <a:picLocks noChangeAspect="1"/>
          </p:cNvPicPr>
          <p:nvPr/>
        </p:nvPicPr>
        <p:blipFill>
          <a:blip r:embed="rId3"/>
          <a:stretch>
            <a:fillRect/>
          </a:stretch>
        </p:blipFill>
        <p:spPr>
          <a:xfrm>
            <a:off x="683568" y="908720"/>
            <a:ext cx="7360246" cy="5400600"/>
          </a:xfrm>
          <a:prstGeom prst="rect">
            <a:avLst/>
          </a:prstGeom>
        </p:spPr>
      </p:pic>
      <p:sp>
        <p:nvSpPr>
          <p:cNvPr id="7" name="TextBox 6"/>
          <p:cNvSpPr txBox="1"/>
          <p:nvPr/>
        </p:nvSpPr>
        <p:spPr>
          <a:xfrm>
            <a:off x="0" y="345337"/>
            <a:ext cx="9144000" cy="461665"/>
          </a:xfrm>
          <a:prstGeom prst="rect">
            <a:avLst/>
          </a:prstGeom>
          <a:noFill/>
        </p:spPr>
        <p:txBody>
          <a:bodyPr wrap="square" rtlCol="0">
            <a:spAutoFit/>
          </a:bodyPr>
          <a:lstStyle/>
          <a:p>
            <a:pPr algn="ctr"/>
            <a:r>
              <a:rPr lang="en-US" dirty="0">
                <a:latin typeface="+mj-lt"/>
              </a:rPr>
              <a:t>Table 10.3  IEEE 754 Format Parameters </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260648"/>
            <a:ext cx="7556313" cy="1116106"/>
          </a:xfrm>
        </p:spPr>
        <p:txBody>
          <a:bodyPr/>
          <a:lstStyle/>
          <a:p>
            <a:r>
              <a:rPr lang="en-US" dirty="0" smtClean="0">
                <a:effectLst>
                  <a:outerShdw blurRad="38100" dist="38100" dir="2700000" algn="tl">
                    <a:srgbClr val="000000">
                      <a:alpha val="43137"/>
                    </a:srgbClr>
                  </a:outerShdw>
                </a:effectLst>
              </a:rPr>
              <a:t>Additional Formats</a:t>
            </a:r>
            <a:endParaRPr lang="en-US" dirty="0">
              <a:effectLst>
                <a:outerShdw blurRad="38100" dist="38100" dir="2700000" algn="tl">
                  <a:srgbClr val="000000">
                    <a:alpha val="43137"/>
                  </a:srgbClr>
                </a:outerShdw>
              </a:effectLst>
            </a:endParaRPr>
          </a:p>
        </p:txBody>
      </p:sp>
      <p:sp>
        <p:nvSpPr>
          <p:cNvPr id="6" name="Content Placeholder 5"/>
          <p:cNvSpPr>
            <a:spLocks noGrp="1"/>
          </p:cNvSpPr>
          <p:nvPr>
            <p:ph sz="half" idx="2"/>
          </p:nvPr>
        </p:nvSpPr>
        <p:spPr>
          <a:xfrm>
            <a:off x="467544" y="2132856"/>
            <a:ext cx="3774141" cy="4410635"/>
          </a:xfrm>
        </p:spPr>
        <p:txBody>
          <a:bodyPr>
            <a:noAutofit/>
          </a:bodyPr>
          <a:lstStyle/>
          <a:p>
            <a:pPr>
              <a:lnSpc>
                <a:spcPct val="120000"/>
              </a:lnSpc>
              <a:spcBef>
                <a:spcPts val="1400"/>
              </a:spcBef>
            </a:pPr>
            <a:r>
              <a:rPr lang="en-US" sz="1400" dirty="0" smtClean="0"/>
              <a:t>Provide additional bits in the exponent (extended range) and in the significand (extended precision)</a:t>
            </a:r>
          </a:p>
          <a:p>
            <a:pPr>
              <a:lnSpc>
                <a:spcPct val="120000"/>
              </a:lnSpc>
              <a:spcBef>
                <a:spcPts val="1400"/>
              </a:spcBef>
            </a:pPr>
            <a:r>
              <a:rPr lang="en-US" sz="1400" dirty="0" smtClean="0"/>
              <a:t>Lessens the chance of a final result that has been contaminated by excessive roundoff error</a:t>
            </a:r>
          </a:p>
          <a:p>
            <a:pPr>
              <a:lnSpc>
                <a:spcPct val="120000"/>
              </a:lnSpc>
              <a:spcBef>
                <a:spcPts val="1400"/>
              </a:spcBef>
            </a:pPr>
            <a:r>
              <a:rPr lang="en-US" sz="1400" dirty="0" smtClean="0"/>
              <a:t>Lessens the chance of an intermediate overflow aborting a computation whose final result would have been representable in a basic format</a:t>
            </a:r>
          </a:p>
          <a:p>
            <a:pPr>
              <a:lnSpc>
                <a:spcPct val="120000"/>
              </a:lnSpc>
              <a:spcBef>
                <a:spcPts val="1400"/>
              </a:spcBef>
            </a:pPr>
            <a:r>
              <a:rPr lang="en-US" sz="1400" dirty="0" smtClean="0"/>
              <a:t>Affords some of the benefits of a larger basic format without incurring the time penalty usually associated with higher precision</a:t>
            </a:r>
            <a:endParaRPr lang="en-US" sz="1400" dirty="0"/>
          </a:p>
        </p:txBody>
      </p:sp>
      <p:sp>
        <p:nvSpPr>
          <p:cNvPr id="8" name="Content Placeholder 7"/>
          <p:cNvSpPr>
            <a:spLocks noGrp="1"/>
          </p:cNvSpPr>
          <p:nvPr>
            <p:ph sz="quarter" idx="4"/>
          </p:nvPr>
        </p:nvSpPr>
        <p:spPr>
          <a:xfrm>
            <a:off x="4427984" y="2636912"/>
            <a:ext cx="3672408" cy="3678797"/>
          </a:xfrm>
        </p:spPr>
        <p:txBody>
          <a:bodyPr>
            <a:normAutofit/>
          </a:bodyPr>
          <a:lstStyle/>
          <a:p>
            <a:r>
              <a:rPr lang="en-US" sz="1600" dirty="0" smtClean="0"/>
              <a:t>Precision and range are defined under user control</a:t>
            </a:r>
          </a:p>
          <a:p>
            <a:r>
              <a:rPr lang="en-US" sz="1600" dirty="0" smtClean="0"/>
              <a:t>May be used for intermediate calculations but the standard places no constraint or format or length</a:t>
            </a:r>
            <a:endParaRPr lang="en-US" sz="1600" dirty="0"/>
          </a:p>
        </p:txBody>
      </p:sp>
      <p:sp>
        <p:nvSpPr>
          <p:cNvPr id="5" name="Text Placeholder 4"/>
          <p:cNvSpPr>
            <a:spLocks noGrp="1"/>
          </p:cNvSpPr>
          <p:nvPr>
            <p:ph type="body" idx="1"/>
          </p:nvPr>
        </p:nvSpPr>
        <p:spPr>
          <a:xfrm>
            <a:off x="539552" y="1124744"/>
            <a:ext cx="3657600" cy="945776"/>
          </a:xfrm>
        </p:spPr>
        <p:txBody>
          <a:bodyPr/>
          <a:lstStyle/>
          <a:p>
            <a:r>
              <a:rPr lang="en-US" dirty="0" smtClean="0"/>
              <a:t>Extended Precision Formats</a:t>
            </a:r>
            <a:endParaRPr lang="en-US" dirty="0"/>
          </a:p>
        </p:txBody>
      </p:sp>
      <p:sp>
        <p:nvSpPr>
          <p:cNvPr id="7" name="Text Placeholder 6"/>
          <p:cNvSpPr>
            <a:spLocks noGrp="1"/>
          </p:cNvSpPr>
          <p:nvPr>
            <p:ph type="body" sz="quarter" idx="3"/>
          </p:nvPr>
        </p:nvSpPr>
        <p:spPr>
          <a:xfrm>
            <a:off x="4399878" y="1447801"/>
            <a:ext cx="3657600" cy="945776"/>
          </a:xfrm>
        </p:spPr>
        <p:txBody>
          <a:bodyPr/>
          <a:lstStyle/>
          <a:p>
            <a:r>
              <a:rPr lang="en-US" dirty="0" smtClean="0">
                <a:solidFill>
                  <a:schemeClr val="accent1"/>
                </a:solidFill>
                <a:effectLst>
                  <a:outerShdw blurRad="50800" dist="38100" dir="2700000" algn="tl" rotWithShape="0">
                    <a:srgbClr val="000000">
                      <a:alpha val="43000"/>
                    </a:srgbClr>
                  </a:outerShdw>
                </a:effectLst>
              </a:rPr>
              <a:t>Extendable Precision Format</a:t>
            </a:r>
            <a:endParaRPr lang="en-US" dirty="0">
              <a:solidFill>
                <a:schemeClr val="accent1"/>
              </a:solidFill>
              <a:effectLst>
                <a:outerShdw blurRad="50800" dist="38100" dir="2700000" algn="tl" rotWithShape="0">
                  <a:srgbClr val="000000">
                    <a:alpha val="43000"/>
                  </a:srgbClr>
                </a:outerShdw>
              </a:effectLst>
            </a:endParaRPr>
          </a:p>
        </p:txBody>
      </p:sp>
      <p:sp useBgFill="1">
        <p:nvSpPr>
          <p:cNvPr id="9" name="TextBox 8"/>
          <p:cNvSpPr txBox="1"/>
          <p:nvPr/>
        </p:nvSpPr>
        <p:spPr>
          <a:xfrm>
            <a:off x="8077200" y="264617"/>
            <a:ext cx="1066800" cy="1716583"/>
          </a:xfrm>
          <a:prstGeom prst="rect">
            <a:avLst/>
          </a:prstGeom>
        </p:spPr>
        <p:txBody>
          <a:bodyPr wrap="square" rtlCol="0">
            <a:spAutoFit/>
          </a:bodyPr>
          <a:lstStyle/>
          <a:p>
            <a:endParaRPr lang="en-US" dirty="0"/>
          </a:p>
        </p:txBody>
      </p:sp>
      <p:pic>
        <p:nvPicPr>
          <p:cNvPr id="12" name="Picture 11"/>
          <p:cNvPicPr>
            <a:picLocks noChangeAspect="1"/>
          </p:cNvPicPr>
          <p:nvPr/>
        </p:nvPicPr>
        <p:blipFill>
          <a:blip r:embed="rId3"/>
          <a:stretch>
            <a:fillRect/>
          </a:stretch>
        </p:blipFill>
        <p:spPr>
          <a:xfrm>
            <a:off x="6248400" y="4683235"/>
            <a:ext cx="1981200" cy="2174765"/>
          </a:xfrm>
          <a:prstGeom prst="rect">
            <a:avLst/>
          </a:prstGeom>
        </p:spPr>
      </p:pic>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029" y="836712"/>
            <a:ext cx="9144000" cy="1015663"/>
          </a:xfrm>
          <a:prstGeom prst="rect">
            <a:avLst/>
          </a:prstGeom>
        </p:spPr>
        <p:txBody>
          <a:bodyPr wrap="square">
            <a:spAutoFit/>
          </a:bodyPr>
          <a:lstStyle/>
          <a:p>
            <a:pPr algn="ctr"/>
            <a:r>
              <a:rPr lang="en-US" sz="3200" dirty="0">
                <a:latin typeface="+mn-lt"/>
              </a:rPr>
              <a:t>Table 10.4   </a:t>
            </a:r>
            <a:endParaRPr lang="en-US" sz="3200" dirty="0" smtClean="0">
              <a:latin typeface="+mn-lt"/>
            </a:endParaRPr>
          </a:p>
          <a:p>
            <a:pPr algn="ctr"/>
            <a:r>
              <a:rPr lang="en-US" sz="2800" dirty="0" smtClean="0">
                <a:latin typeface="+mn-lt"/>
              </a:rPr>
              <a:t>IEEE </a:t>
            </a:r>
            <a:r>
              <a:rPr lang="en-US" sz="2800" dirty="0">
                <a:latin typeface="+mn-lt"/>
              </a:rPr>
              <a:t>Formats</a:t>
            </a:r>
            <a:r>
              <a:rPr lang="en-US" sz="2800" dirty="0" smtClean="0">
                <a:latin typeface="+mn-lt"/>
              </a:rPr>
              <a:t> </a:t>
            </a:r>
            <a:endParaRPr lang="en-US" sz="2800" dirty="0">
              <a:latin typeface="+mn-lt"/>
            </a:endParaRPr>
          </a:p>
        </p:txBody>
      </p:sp>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pic>
        <p:nvPicPr>
          <p:cNvPr id="3" name="Picture 2"/>
          <p:cNvPicPr>
            <a:picLocks noChangeAspect="1"/>
          </p:cNvPicPr>
          <p:nvPr/>
        </p:nvPicPr>
        <p:blipFill>
          <a:blip r:embed="rId3"/>
          <a:stretch>
            <a:fillRect/>
          </a:stretch>
        </p:blipFill>
        <p:spPr>
          <a:xfrm>
            <a:off x="179512" y="2276872"/>
            <a:ext cx="8784976" cy="4053194"/>
          </a:xfrm>
          <a:prstGeom prst="rect">
            <a:avLst/>
          </a:prstGeom>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260648"/>
            <a:ext cx="8458200" cy="707886"/>
          </a:xfrm>
          <a:prstGeom prst="rect">
            <a:avLst/>
          </a:prstGeom>
        </p:spPr>
        <p:txBody>
          <a:bodyPr wrap="square">
            <a:spAutoFit/>
          </a:bodyPr>
          <a:lstStyle/>
          <a:p>
            <a:pPr algn="ctr"/>
            <a:r>
              <a:rPr lang="en-US" sz="2000" dirty="0">
                <a:latin typeface="+mn-lt"/>
              </a:rPr>
              <a:t>Table 10.5  </a:t>
            </a:r>
            <a:endParaRPr lang="en-US" sz="2000" dirty="0" smtClean="0">
              <a:latin typeface="+mn-lt"/>
            </a:endParaRPr>
          </a:p>
          <a:p>
            <a:pPr algn="ctr"/>
            <a:r>
              <a:rPr lang="en-US" sz="2000" dirty="0" smtClean="0">
                <a:latin typeface="+mn-lt"/>
              </a:rPr>
              <a:t> </a:t>
            </a:r>
            <a:r>
              <a:rPr lang="en-US" sz="2000" dirty="0">
                <a:latin typeface="+mn-lt"/>
              </a:rPr>
              <a:t>Interpretation of IEEE 754 Floating-Point Numbers (page 1 of</a:t>
            </a:r>
            <a:r>
              <a:rPr lang="en-US" sz="2000" dirty="0" smtClean="0">
                <a:latin typeface="+mn-lt"/>
              </a:rPr>
              <a:t> 3) </a:t>
            </a:r>
            <a:endParaRPr lang="en-US" sz="2000" dirty="0">
              <a:latin typeface="+mn-lt"/>
            </a:endParaRPr>
          </a:p>
        </p:txBody>
      </p:sp>
      <p:sp>
        <p:nvSpPr>
          <p:cNvPr id="6" name="Footer Placeholder 5"/>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pic>
        <p:nvPicPr>
          <p:cNvPr id="7" name="Picture 6"/>
          <p:cNvPicPr>
            <a:picLocks noChangeAspect="1"/>
          </p:cNvPicPr>
          <p:nvPr/>
        </p:nvPicPr>
        <p:blipFill>
          <a:blip r:embed="rId3"/>
          <a:stretch>
            <a:fillRect/>
          </a:stretch>
        </p:blipFill>
        <p:spPr>
          <a:xfrm>
            <a:off x="179512" y="1340768"/>
            <a:ext cx="8784976" cy="4410790"/>
          </a:xfrm>
          <a:prstGeom prst="rect">
            <a:avLst/>
          </a:prstGeom>
        </p:spPr>
      </p:pic>
      <p:sp>
        <p:nvSpPr>
          <p:cNvPr id="8" name="TextBox 7"/>
          <p:cNvSpPr txBox="1"/>
          <p:nvPr/>
        </p:nvSpPr>
        <p:spPr>
          <a:xfrm>
            <a:off x="107504" y="5733256"/>
            <a:ext cx="9144000" cy="769441"/>
          </a:xfrm>
          <a:prstGeom prst="rect">
            <a:avLst/>
          </a:prstGeom>
          <a:noFill/>
        </p:spPr>
        <p:txBody>
          <a:bodyPr wrap="square" rtlCol="0">
            <a:spAutoFit/>
          </a:bodyPr>
          <a:lstStyle/>
          <a:p>
            <a:pPr algn="ctr"/>
            <a:r>
              <a:rPr lang="en-US" sz="2000" dirty="0">
                <a:latin typeface="+mn-lt"/>
              </a:rPr>
              <a:t>(a) binary32 format</a:t>
            </a:r>
          </a:p>
          <a:p>
            <a:endParaRPr lang="en-US" dirty="0"/>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pic>
        <p:nvPicPr>
          <p:cNvPr id="7" name="Picture 6"/>
          <p:cNvPicPr>
            <a:picLocks noChangeAspect="1"/>
          </p:cNvPicPr>
          <p:nvPr/>
        </p:nvPicPr>
        <p:blipFill>
          <a:blip r:embed="rId3"/>
          <a:stretch>
            <a:fillRect/>
          </a:stretch>
        </p:blipFill>
        <p:spPr>
          <a:xfrm>
            <a:off x="179512" y="1412776"/>
            <a:ext cx="8856984" cy="4446944"/>
          </a:xfrm>
          <a:prstGeom prst="rect">
            <a:avLst/>
          </a:prstGeom>
        </p:spPr>
      </p:pic>
      <p:sp>
        <p:nvSpPr>
          <p:cNvPr id="8" name="Rectangle 7"/>
          <p:cNvSpPr/>
          <p:nvPr/>
        </p:nvSpPr>
        <p:spPr>
          <a:xfrm>
            <a:off x="323528" y="476672"/>
            <a:ext cx="8458200" cy="707886"/>
          </a:xfrm>
          <a:prstGeom prst="rect">
            <a:avLst/>
          </a:prstGeom>
        </p:spPr>
        <p:txBody>
          <a:bodyPr wrap="square">
            <a:spAutoFit/>
          </a:bodyPr>
          <a:lstStyle/>
          <a:p>
            <a:pPr algn="ctr"/>
            <a:r>
              <a:rPr lang="en-US" sz="2000" dirty="0">
                <a:latin typeface="+mn-lt"/>
              </a:rPr>
              <a:t>Table 10.5  </a:t>
            </a:r>
            <a:endParaRPr lang="en-US" sz="2000" dirty="0" smtClean="0">
              <a:latin typeface="+mn-lt"/>
            </a:endParaRPr>
          </a:p>
          <a:p>
            <a:pPr algn="ctr"/>
            <a:r>
              <a:rPr lang="en-US" sz="2000" dirty="0" smtClean="0">
                <a:latin typeface="+mn-lt"/>
              </a:rPr>
              <a:t> </a:t>
            </a:r>
            <a:r>
              <a:rPr lang="en-US" sz="2000" dirty="0">
                <a:latin typeface="+mn-lt"/>
              </a:rPr>
              <a:t>Interpretation of IEEE 754 Floating-Point Numbers (page </a:t>
            </a:r>
            <a:r>
              <a:rPr lang="en-US" sz="2000" dirty="0" smtClean="0">
                <a:latin typeface="+mn-lt"/>
              </a:rPr>
              <a:t>2 </a:t>
            </a:r>
            <a:r>
              <a:rPr lang="en-US" sz="2000" dirty="0">
                <a:latin typeface="+mn-lt"/>
              </a:rPr>
              <a:t>of</a:t>
            </a:r>
            <a:r>
              <a:rPr lang="en-US" sz="2000" dirty="0" smtClean="0">
                <a:latin typeface="+mn-lt"/>
              </a:rPr>
              <a:t> 3) </a:t>
            </a:r>
            <a:endParaRPr lang="en-US" sz="2000" dirty="0">
              <a:latin typeface="+mn-lt"/>
            </a:endParaRPr>
          </a:p>
        </p:txBody>
      </p:sp>
      <p:sp>
        <p:nvSpPr>
          <p:cNvPr id="9" name="Rectangle 8"/>
          <p:cNvSpPr/>
          <p:nvPr/>
        </p:nvSpPr>
        <p:spPr>
          <a:xfrm>
            <a:off x="0" y="5805264"/>
            <a:ext cx="9144000" cy="400110"/>
          </a:xfrm>
          <a:prstGeom prst="rect">
            <a:avLst/>
          </a:prstGeom>
        </p:spPr>
        <p:txBody>
          <a:bodyPr wrap="square">
            <a:spAutoFit/>
          </a:bodyPr>
          <a:lstStyle/>
          <a:p>
            <a:pPr algn="ctr"/>
            <a:r>
              <a:rPr lang="en-US" sz="2000" dirty="0">
                <a:latin typeface="+mj-lt"/>
              </a:rPr>
              <a:t>(a) </a:t>
            </a:r>
            <a:r>
              <a:rPr lang="en-US" sz="2000" dirty="0" smtClean="0">
                <a:latin typeface="+mj-lt"/>
              </a:rPr>
              <a:t>binary64 </a:t>
            </a:r>
            <a:r>
              <a:rPr lang="en-US" sz="2000" dirty="0">
                <a:latin typeface="+mj-lt"/>
              </a:rPr>
              <a:t>format</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pic>
        <p:nvPicPr>
          <p:cNvPr id="7" name="Picture 6"/>
          <p:cNvPicPr>
            <a:picLocks noChangeAspect="1"/>
          </p:cNvPicPr>
          <p:nvPr/>
        </p:nvPicPr>
        <p:blipFill>
          <a:blip r:embed="rId3"/>
          <a:stretch>
            <a:fillRect/>
          </a:stretch>
        </p:blipFill>
        <p:spPr>
          <a:xfrm>
            <a:off x="179512" y="1412776"/>
            <a:ext cx="8784976" cy="4410790"/>
          </a:xfrm>
          <a:prstGeom prst="rect">
            <a:avLst/>
          </a:prstGeom>
        </p:spPr>
      </p:pic>
      <p:sp>
        <p:nvSpPr>
          <p:cNvPr id="8" name="Rectangle 7"/>
          <p:cNvSpPr/>
          <p:nvPr/>
        </p:nvSpPr>
        <p:spPr>
          <a:xfrm>
            <a:off x="323528" y="476672"/>
            <a:ext cx="8458200" cy="707886"/>
          </a:xfrm>
          <a:prstGeom prst="rect">
            <a:avLst/>
          </a:prstGeom>
        </p:spPr>
        <p:txBody>
          <a:bodyPr wrap="square">
            <a:spAutoFit/>
          </a:bodyPr>
          <a:lstStyle/>
          <a:p>
            <a:pPr algn="ctr"/>
            <a:r>
              <a:rPr lang="en-US" sz="2000" dirty="0">
                <a:latin typeface="+mn-lt"/>
              </a:rPr>
              <a:t>Table 10.5  </a:t>
            </a:r>
            <a:endParaRPr lang="en-US" sz="2000" dirty="0" smtClean="0">
              <a:latin typeface="+mn-lt"/>
            </a:endParaRPr>
          </a:p>
          <a:p>
            <a:pPr algn="ctr"/>
            <a:r>
              <a:rPr lang="en-US" sz="2000" dirty="0" smtClean="0">
                <a:latin typeface="+mn-lt"/>
              </a:rPr>
              <a:t> </a:t>
            </a:r>
            <a:r>
              <a:rPr lang="en-US" sz="2000" dirty="0">
                <a:latin typeface="+mn-lt"/>
              </a:rPr>
              <a:t>Interpretation of IEEE 754 Floating-Point Numbers (page 3</a:t>
            </a:r>
            <a:r>
              <a:rPr lang="en-US" sz="2000" dirty="0" smtClean="0">
                <a:latin typeface="+mn-lt"/>
              </a:rPr>
              <a:t> </a:t>
            </a:r>
            <a:r>
              <a:rPr lang="en-US" sz="2000" dirty="0">
                <a:latin typeface="+mn-lt"/>
              </a:rPr>
              <a:t>of</a:t>
            </a:r>
            <a:r>
              <a:rPr lang="en-US" sz="2000" dirty="0" smtClean="0">
                <a:latin typeface="+mn-lt"/>
              </a:rPr>
              <a:t> 3) </a:t>
            </a:r>
            <a:endParaRPr lang="en-US" sz="2000" dirty="0">
              <a:latin typeface="+mn-lt"/>
            </a:endParaRPr>
          </a:p>
        </p:txBody>
      </p:sp>
      <p:sp>
        <p:nvSpPr>
          <p:cNvPr id="9" name="Rectangle 8"/>
          <p:cNvSpPr/>
          <p:nvPr/>
        </p:nvSpPr>
        <p:spPr>
          <a:xfrm>
            <a:off x="0" y="5805264"/>
            <a:ext cx="9144000" cy="400110"/>
          </a:xfrm>
          <a:prstGeom prst="rect">
            <a:avLst/>
          </a:prstGeom>
        </p:spPr>
        <p:txBody>
          <a:bodyPr wrap="square">
            <a:spAutoFit/>
          </a:bodyPr>
          <a:lstStyle/>
          <a:p>
            <a:pPr algn="ctr"/>
            <a:r>
              <a:rPr lang="en-US" sz="2000" dirty="0">
                <a:latin typeface="+mj-lt"/>
              </a:rPr>
              <a:t>(a) </a:t>
            </a:r>
            <a:r>
              <a:rPr lang="en-US" sz="2000" dirty="0" smtClean="0">
                <a:latin typeface="+mj-lt"/>
              </a:rPr>
              <a:t>binary128 </a:t>
            </a:r>
            <a:r>
              <a:rPr lang="en-US" sz="2000" dirty="0">
                <a:latin typeface="+mj-lt"/>
              </a:rPr>
              <a:t>format</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TextBox 6"/>
          <p:cNvSpPr txBox="1"/>
          <p:nvPr/>
        </p:nvSpPr>
        <p:spPr>
          <a:xfrm>
            <a:off x="8077200" y="228601"/>
            <a:ext cx="838200" cy="533399"/>
          </a:xfrm>
          <a:prstGeom prst="rect">
            <a:avLst/>
          </a:prstGeom>
        </p:spPr>
        <p:txBody>
          <a:bodyPr wrap="square" rtlCol="0">
            <a:spAutoFit/>
          </a:bodyPr>
          <a:lstStyle/>
          <a:p>
            <a:endParaRPr lang="en-US" dirty="0"/>
          </a:p>
        </p:txBody>
      </p:sp>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pic>
        <p:nvPicPr>
          <p:cNvPr id="3" name="Picture 2"/>
          <p:cNvPicPr>
            <a:picLocks noChangeAspect="1"/>
          </p:cNvPicPr>
          <p:nvPr/>
        </p:nvPicPr>
        <p:blipFill>
          <a:blip r:embed="rId3"/>
          <a:stretch>
            <a:fillRect/>
          </a:stretch>
        </p:blipFill>
        <p:spPr>
          <a:xfrm>
            <a:off x="683568" y="260648"/>
            <a:ext cx="7798099" cy="6202664"/>
          </a:xfrm>
          <a:prstGeom prst="rect">
            <a:avLst/>
          </a:prstGeom>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pic>
        <p:nvPicPr>
          <p:cNvPr id="3" name="Picture 2" descr="f22.pdf"/>
          <p:cNvPicPr>
            <a:picLocks noChangeAspect="1"/>
          </p:cNvPicPr>
          <p:nvPr/>
        </p:nvPicPr>
        <p:blipFill rotWithShape="1">
          <a:blip r:embed="rId3">
            <a:extLst>
              <a:ext uri="{28A0092B-C50C-407E-A947-70E740481C1C}">
                <a14:useLocalDpi xmlns:a14="http://schemas.microsoft.com/office/drawing/2010/main" val="0"/>
              </a:ext>
            </a:extLst>
          </a:blip>
          <a:srcRect t="5997"/>
          <a:stretch/>
        </p:blipFill>
        <p:spPr>
          <a:xfrm>
            <a:off x="-27095" y="0"/>
            <a:ext cx="9304469" cy="6758607"/>
          </a:xfrm>
          <a:prstGeom prst="rect">
            <a:avLst/>
          </a:prstGeom>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pic>
        <p:nvPicPr>
          <p:cNvPr id="3" name="Picture 2" descr="f23.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531440"/>
            <a:ext cx="5832648" cy="7548132"/>
          </a:xfrm>
          <a:prstGeom prst="rect">
            <a:avLst/>
          </a:prstGeom>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pic>
        <p:nvPicPr>
          <p:cNvPr id="3" name="Picture 2" descr="f24.pdf"/>
          <p:cNvPicPr>
            <a:picLocks noChangeAspect="1"/>
          </p:cNvPicPr>
          <p:nvPr/>
        </p:nvPicPr>
        <p:blipFill rotWithShape="1">
          <a:blip r:embed="rId3">
            <a:extLst>
              <a:ext uri="{28A0092B-C50C-407E-A947-70E740481C1C}">
                <a14:useLocalDpi xmlns:a14="http://schemas.microsoft.com/office/drawing/2010/main" val="0"/>
              </a:ext>
            </a:extLst>
          </a:blip>
          <a:srcRect t="6497" b="5787"/>
          <a:stretch/>
        </p:blipFill>
        <p:spPr>
          <a:xfrm>
            <a:off x="1835696" y="0"/>
            <a:ext cx="5750644" cy="6527813"/>
          </a:xfrm>
          <a:prstGeom prst="rect">
            <a:avLst/>
          </a:prstGeom>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533400"/>
            <a:ext cx="7556313" cy="1116106"/>
          </a:xfrm>
        </p:spPr>
        <p:txBody>
          <a:bodyPr/>
          <a:lstStyle/>
          <a:p>
            <a:r>
              <a:rPr lang="en-US" dirty="0">
                <a:effectLst>
                  <a:outerShdw blurRad="38100" dist="38100" dir="2700000" algn="tl">
                    <a:srgbClr val="000000">
                      <a:alpha val="43137"/>
                    </a:srgbClr>
                  </a:outerShdw>
                </a:effectLst>
              </a:rPr>
              <a:t>Integer Representation</a:t>
            </a:r>
          </a:p>
        </p:txBody>
      </p:sp>
      <p:sp>
        <p:nvSpPr>
          <p:cNvPr id="7171" name="Rectangle 3"/>
          <p:cNvSpPr>
            <a:spLocks noGrp="1" noChangeArrowheads="1"/>
          </p:cNvSpPr>
          <p:nvPr>
            <p:ph idx="1"/>
          </p:nvPr>
        </p:nvSpPr>
        <p:spPr>
          <a:xfrm>
            <a:off x="498474" y="1828800"/>
            <a:ext cx="7556313" cy="4297363"/>
          </a:xfrm>
        </p:spPr>
        <p:txBody>
          <a:bodyPr/>
          <a:lstStyle/>
          <a:p>
            <a:r>
              <a:rPr lang="en-US" dirty="0" smtClean="0"/>
              <a:t>In the binary number system arbitrary numbers can be represented with: </a:t>
            </a:r>
          </a:p>
          <a:p>
            <a:pPr lvl="1"/>
            <a:r>
              <a:rPr lang="en-US" dirty="0" smtClean="0"/>
              <a:t>The digits zero and one</a:t>
            </a:r>
          </a:p>
          <a:p>
            <a:pPr lvl="1"/>
            <a:r>
              <a:rPr lang="en-US" dirty="0" smtClean="0"/>
              <a:t>The minus sign (for negative numbers)</a:t>
            </a:r>
          </a:p>
          <a:p>
            <a:pPr lvl="1"/>
            <a:r>
              <a:rPr lang="en-US" dirty="0" smtClean="0"/>
              <a:t>The period, or </a:t>
            </a:r>
            <a:r>
              <a:rPr lang="en-US" b="1" i="1" dirty="0" smtClean="0"/>
              <a:t>radix point </a:t>
            </a:r>
            <a:r>
              <a:rPr lang="en-US" dirty="0" smtClean="0"/>
              <a:t>(for numbers with a fractional component)</a:t>
            </a:r>
          </a:p>
          <a:p>
            <a:pPr marL="228600" lvl="1">
              <a:spcBef>
                <a:spcPts val="2000"/>
              </a:spcBef>
              <a:buClr>
                <a:schemeClr val="accent1"/>
              </a:buClr>
            </a:pPr>
            <a:r>
              <a:rPr lang="en-US" sz="2000" dirty="0" smtClean="0"/>
              <a:t>For purposes of computer storage and processing we do not have the benefit of special symbols for the minus sign and radix point</a:t>
            </a:r>
          </a:p>
          <a:p>
            <a:pPr marL="228600" lvl="1">
              <a:spcBef>
                <a:spcPts val="2000"/>
              </a:spcBef>
              <a:buClr>
                <a:schemeClr val="accent1"/>
              </a:buClr>
            </a:pPr>
            <a:r>
              <a:rPr lang="en-US" sz="2000" dirty="0" smtClean="0"/>
              <a:t>Only binary digits (0,1) may be used to represent numbers</a:t>
            </a:r>
            <a:endParaRPr lang="en-US" sz="2000" dirty="0"/>
          </a:p>
        </p:txBody>
      </p:sp>
      <p:pic>
        <p:nvPicPr>
          <p:cNvPr id="4" name="Picture 3"/>
          <p:cNvPicPr>
            <a:picLocks noChangeAspect="1"/>
          </p:cNvPicPr>
          <p:nvPr/>
        </p:nvPicPr>
        <p:blipFill>
          <a:blip r:embed="rId3"/>
          <a:stretch>
            <a:fillRect/>
          </a:stretch>
        </p:blipFill>
        <p:spPr>
          <a:xfrm>
            <a:off x="6934200" y="228600"/>
            <a:ext cx="1816100" cy="1720850"/>
          </a:xfrm>
          <a:prstGeom prst="rect">
            <a:avLst/>
          </a:prstGeom>
        </p:spPr>
      </p:pic>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pic>
        <p:nvPicPr>
          <p:cNvPr id="3" name="Picture 2" descr="f25.pdf"/>
          <p:cNvPicPr>
            <a:picLocks noChangeAspect="1"/>
          </p:cNvPicPr>
          <p:nvPr/>
        </p:nvPicPr>
        <p:blipFill rotWithShape="1">
          <a:blip r:embed="rId3">
            <a:extLst>
              <a:ext uri="{28A0092B-C50C-407E-A947-70E740481C1C}">
                <a14:useLocalDpi xmlns:a14="http://schemas.microsoft.com/office/drawing/2010/main" val="0"/>
              </a:ext>
            </a:extLst>
          </a:blip>
          <a:srcRect l="6070" t="6822" r="6893" b="58091"/>
          <a:stretch/>
        </p:blipFill>
        <p:spPr>
          <a:xfrm>
            <a:off x="-324544" y="980728"/>
            <a:ext cx="9570822" cy="49929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228600"/>
            <a:ext cx="7556313" cy="995082"/>
          </a:xfrm>
        </p:spPr>
        <p:txBody>
          <a:bodyPr/>
          <a:lstStyle/>
          <a:p>
            <a:r>
              <a:rPr lang="en-US" dirty="0" smtClean="0">
                <a:effectLst>
                  <a:outerShdw blurRad="38100" dist="38100" dir="2700000" algn="tl">
                    <a:srgbClr val="000000">
                      <a:alpha val="43137"/>
                    </a:srgbClr>
                  </a:outerShdw>
                </a:effectLst>
              </a:rPr>
              <a:t>Precision Considerations</a:t>
            </a:r>
            <a:endParaRPr lang="en-US"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p:txBody>
          <a:bodyPr>
            <a:normAutofit lnSpcReduction="10000"/>
          </a:bodyPr>
          <a:lstStyle/>
          <a:p>
            <a:pPr>
              <a:spcAft>
                <a:spcPts val="1200"/>
              </a:spcAft>
            </a:pPr>
            <a:r>
              <a:rPr lang="en-US" sz="2600" dirty="0" smtClean="0"/>
              <a:t>IEEE standard approaches:</a:t>
            </a:r>
          </a:p>
          <a:p>
            <a:pPr lvl="1">
              <a:lnSpc>
                <a:spcPct val="80000"/>
              </a:lnSpc>
              <a:spcBef>
                <a:spcPts val="1200"/>
              </a:spcBef>
            </a:pPr>
            <a:r>
              <a:rPr lang="en-US" sz="2400" dirty="0" smtClean="0"/>
              <a:t>Round to nearest: </a:t>
            </a:r>
          </a:p>
          <a:p>
            <a:pPr lvl="2">
              <a:lnSpc>
                <a:spcPct val="80000"/>
              </a:lnSpc>
              <a:spcBef>
                <a:spcPts val="1200"/>
              </a:spcBef>
            </a:pPr>
            <a:r>
              <a:rPr lang="en-US" sz="2000" dirty="0" smtClean="0"/>
              <a:t>The result is rounded to the nearest representable number.</a:t>
            </a:r>
          </a:p>
          <a:p>
            <a:pPr lvl="1">
              <a:lnSpc>
                <a:spcPct val="80000"/>
              </a:lnSpc>
              <a:spcBef>
                <a:spcPts val="1200"/>
              </a:spcBef>
            </a:pPr>
            <a:r>
              <a:rPr lang="en-US" sz="2400" dirty="0" smtClean="0"/>
              <a:t>Round toward +∞</a:t>
            </a:r>
            <a:r>
              <a:rPr lang="en-US" sz="2400" baseline="30000" dirty="0" smtClean="0"/>
              <a:t> </a:t>
            </a:r>
            <a:r>
              <a:rPr lang="en-US" sz="2400" dirty="0" smtClean="0"/>
              <a:t>:</a:t>
            </a:r>
          </a:p>
          <a:p>
            <a:pPr lvl="2">
              <a:lnSpc>
                <a:spcPct val="80000"/>
              </a:lnSpc>
              <a:spcBef>
                <a:spcPts val="1200"/>
              </a:spcBef>
            </a:pPr>
            <a:r>
              <a:rPr lang="en-US" sz="2000" dirty="0" smtClean="0"/>
              <a:t>The result is rounded up toward plus infinity.</a:t>
            </a:r>
          </a:p>
          <a:p>
            <a:pPr lvl="1">
              <a:lnSpc>
                <a:spcPct val="80000"/>
              </a:lnSpc>
              <a:spcBef>
                <a:spcPts val="1200"/>
              </a:spcBef>
            </a:pPr>
            <a:r>
              <a:rPr lang="en-US" sz="2400" dirty="0" smtClean="0"/>
              <a:t>Round toward -∞: </a:t>
            </a:r>
          </a:p>
          <a:p>
            <a:pPr lvl="2">
              <a:lnSpc>
                <a:spcPct val="80000"/>
              </a:lnSpc>
              <a:spcBef>
                <a:spcPts val="1200"/>
              </a:spcBef>
            </a:pPr>
            <a:r>
              <a:rPr lang="en-US" sz="2000" dirty="0" smtClean="0"/>
              <a:t>The result is rounded down toward negative infinity.</a:t>
            </a:r>
          </a:p>
          <a:p>
            <a:pPr lvl="1">
              <a:lnSpc>
                <a:spcPct val="80000"/>
              </a:lnSpc>
              <a:spcBef>
                <a:spcPts val="1200"/>
              </a:spcBef>
            </a:pPr>
            <a:r>
              <a:rPr lang="en-US" sz="2400" dirty="0" smtClean="0"/>
              <a:t>Round toward 0: </a:t>
            </a:r>
          </a:p>
          <a:p>
            <a:pPr lvl="2">
              <a:lnSpc>
                <a:spcPct val="80000"/>
              </a:lnSpc>
              <a:spcBef>
                <a:spcPts val="1200"/>
              </a:spcBef>
            </a:pPr>
            <a:r>
              <a:rPr lang="en-US" sz="2000" dirty="0" smtClean="0"/>
              <a:t>The result is rounded toward zero.</a:t>
            </a:r>
          </a:p>
        </p:txBody>
      </p:sp>
      <p:sp>
        <p:nvSpPr>
          <p:cNvPr id="9" name="Text Placeholder 8"/>
          <p:cNvSpPr>
            <a:spLocks noGrp="1"/>
          </p:cNvSpPr>
          <p:nvPr>
            <p:ph type="body" sz="half" idx="2"/>
          </p:nvPr>
        </p:nvSpPr>
        <p:spPr>
          <a:xfrm>
            <a:off x="498518" y="1219201"/>
            <a:ext cx="7558960" cy="685052"/>
          </a:xfrm>
        </p:spPr>
        <p:txBody>
          <a:bodyPr/>
          <a:lstStyle/>
          <a:p>
            <a:r>
              <a:rPr lang="en-US" sz="3200" dirty="0" smtClean="0"/>
              <a:t>	Rounding</a:t>
            </a:r>
            <a:endParaRPr lang="en-US" sz="3200" dirty="0"/>
          </a:p>
        </p:txBody>
      </p:sp>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effectLst>
                  <a:outerShdw blurRad="38100" dist="38100" dir="2700000" algn="tl">
                    <a:srgbClr val="000000">
                      <a:alpha val="43137"/>
                    </a:srgbClr>
                  </a:outerShdw>
                </a:effectLst>
              </a:rPr>
              <a:t>Interval Arithmetic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a:xfrm>
            <a:off x="4648200" y="1447800"/>
            <a:ext cx="3276600" cy="1965960"/>
          </a:xfrm>
        </p:spPr>
        <p:txBody>
          <a:bodyPr/>
          <a:lstStyle/>
          <a:p>
            <a:r>
              <a:rPr lang="en-US" i="1" dirty="0" smtClean="0"/>
              <a:t>Minus infinity </a:t>
            </a:r>
            <a:r>
              <a:rPr lang="en-US" dirty="0" smtClean="0"/>
              <a:t>and </a:t>
            </a:r>
            <a:r>
              <a:rPr lang="en-US" i="1" dirty="0" smtClean="0"/>
              <a:t>rounding to plus </a:t>
            </a:r>
            <a:r>
              <a:rPr lang="en-US" dirty="0" smtClean="0"/>
              <a:t>are useful in implementing interval arithmetic</a:t>
            </a:r>
            <a:endParaRPr lang="en-US" i="1" dirty="0"/>
          </a:p>
        </p:txBody>
      </p:sp>
      <p:sp>
        <p:nvSpPr>
          <p:cNvPr id="6" name="Content Placeholder 5"/>
          <p:cNvSpPr>
            <a:spLocks noGrp="1"/>
          </p:cNvSpPr>
          <p:nvPr>
            <p:ph sz="half" idx="15"/>
          </p:nvPr>
        </p:nvSpPr>
        <p:spPr>
          <a:xfrm>
            <a:off x="498518" y="1447800"/>
            <a:ext cx="3692482" cy="4953000"/>
          </a:xfrm>
        </p:spPr>
        <p:txBody>
          <a:bodyPr>
            <a:normAutofit fontScale="85000" lnSpcReduction="10000"/>
          </a:bodyPr>
          <a:lstStyle/>
          <a:p>
            <a:r>
              <a:rPr lang="en-US" dirty="0" smtClean="0"/>
              <a:t>Provides an efficient method for monitoring and controlling errors in floating-point computations by producing two values for each result</a:t>
            </a:r>
          </a:p>
          <a:p>
            <a:r>
              <a:rPr lang="en-US" dirty="0" smtClean="0"/>
              <a:t>The two values correspond to the lower and upper endpoints of an interval that contains the true result</a:t>
            </a:r>
          </a:p>
          <a:p>
            <a:r>
              <a:rPr lang="en-US" dirty="0" smtClean="0"/>
              <a:t>The width of the interval indicates the accuracy of the result</a:t>
            </a:r>
          </a:p>
          <a:p>
            <a:r>
              <a:rPr lang="en-US" dirty="0" smtClean="0"/>
              <a:t>If the endpoints are not representable then the interval endpoints are rounded down and up respectively</a:t>
            </a:r>
          </a:p>
          <a:p>
            <a:r>
              <a:rPr lang="en-US" dirty="0" smtClean="0"/>
              <a:t>If the range between the upper and lower bounds is sufficiently narrow then a sufficiently accurate result has been obtained</a:t>
            </a:r>
            <a:endParaRPr lang="en-US" dirty="0"/>
          </a:p>
        </p:txBody>
      </p:sp>
      <p:sp>
        <p:nvSpPr>
          <p:cNvPr id="7" name="Content Placeholder 6"/>
          <p:cNvSpPr>
            <a:spLocks noGrp="1"/>
          </p:cNvSpPr>
          <p:nvPr>
            <p:ph sz="half" idx="16"/>
          </p:nvPr>
        </p:nvSpPr>
        <p:spPr>
          <a:xfrm>
            <a:off x="5105400" y="3657600"/>
            <a:ext cx="3657600" cy="2895600"/>
          </a:xfrm>
        </p:spPr>
        <p:txBody>
          <a:bodyPr>
            <a:normAutofit fontScale="92500" lnSpcReduction="10000"/>
          </a:bodyPr>
          <a:lstStyle/>
          <a:p>
            <a:r>
              <a:rPr lang="en-US" i="1" dirty="0" smtClean="0"/>
              <a:t>Round toward zero</a:t>
            </a:r>
          </a:p>
          <a:p>
            <a:r>
              <a:rPr lang="en-US" dirty="0" smtClean="0"/>
              <a:t>Extra bits are ignored</a:t>
            </a:r>
          </a:p>
          <a:p>
            <a:r>
              <a:rPr lang="en-US" dirty="0" smtClean="0"/>
              <a:t>Simplest technique</a:t>
            </a:r>
          </a:p>
          <a:p>
            <a:r>
              <a:rPr lang="en-US" dirty="0" smtClean="0"/>
              <a:t>A consistent bias toward zero in the operation</a:t>
            </a:r>
          </a:p>
          <a:p>
            <a:pPr lvl="1"/>
            <a:r>
              <a:rPr lang="en-US" dirty="0" smtClean="0"/>
              <a:t>Serious bias because it affects every operation for which there are nonzero extra bits</a:t>
            </a:r>
            <a:endParaRPr lang="en-US" dirty="0"/>
          </a:p>
        </p:txBody>
      </p:sp>
      <p:sp>
        <p:nvSpPr>
          <p:cNvPr id="8" name="Rectangle 7"/>
          <p:cNvSpPr/>
          <p:nvPr/>
        </p:nvSpPr>
        <p:spPr>
          <a:xfrm>
            <a:off x="5334000" y="2819400"/>
            <a:ext cx="2514600" cy="646331"/>
          </a:xfrm>
          <a:prstGeom prst="rect">
            <a:avLst/>
          </a:prstGeom>
        </p:spPr>
        <p:txBody>
          <a:bodyPr wrap="square">
            <a:spAutoFit/>
          </a:bodyPr>
          <a:lstStyle/>
          <a:p>
            <a:r>
              <a:rPr lang="en-US" sz="3600" dirty="0">
                <a:solidFill>
                  <a:schemeClr val="accent1"/>
                </a:solidFill>
                <a:effectLst>
                  <a:outerShdw blurRad="38100" dist="38100" dir="2700000" algn="tl">
                    <a:srgbClr val="000000">
                      <a:alpha val="43137"/>
                    </a:srgbClr>
                  </a:outerShdw>
                </a:effectLst>
                <a:latin typeface="+mj-lt"/>
                <a:ea typeface="+mj-ea"/>
                <a:cs typeface="+mj-cs"/>
              </a:rPr>
              <a:t>Truncation</a:t>
            </a:r>
          </a:p>
        </p:txBody>
      </p:sp>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45526" cy="856129"/>
          </a:xfrm>
        </p:spPr>
        <p:txBody>
          <a:bodyPr>
            <a:noAutofit/>
          </a:bodyPr>
          <a:lstStyle/>
          <a:p>
            <a:r>
              <a:rPr lang="en-US" sz="2600" dirty="0" smtClean="0">
                <a:effectLst>
                  <a:outerShdw blurRad="38100" dist="38100" dir="2700000" algn="tl">
                    <a:srgbClr val="000000">
                      <a:alpha val="43137"/>
                    </a:srgbClr>
                  </a:outerShdw>
                </a:effectLst>
              </a:rPr>
              <a:t>IEEE Standard for Binary Floating-Point Arithmetic</a:t>
            </a:r>
            <a:endParaRPr lang="en-US" sz="2600" dirty="0">
              <a:effectLst>
                <a:outerShdw blurRad="38100" dist="38100" dir="2700000" algn="tl">
                  <a:srgbClr val="000000">
                    <a:alpha val="43137"/>
                  </a:srgbClr>
                </a:outerShdw>
              </a:effectLst>
            </a:endParaRPr>
          </a:p>
        </p:txBody>
      </p:sp>
      <p:sp>
        <p:nvSpPr>
          <p:cNvPr id="9" name="Content Placeholder 8"/>
          <p:cNvSpPr>
            <a:spLocks noGrp="1"/>
          </p:cNvSpPr>
          <p:nvPr>
            <p:ph idx="1"/>
          </p:nvPr>
        </p:nvSpPr>
        <p:spPr>
          <a:xfrm>
            <a:off x="990600" y="2286000"/>
            <a:ext cx="7556313" cy="4144963"/>
          </a:xfrm>
        </p:spPr>
        <p:txBody>
          <a:bodyPr/>
          <a:lstStyle/>
          <a:p>
            <a:pPr>
              <a:buNone/>
            </a:pPr>
            <a:r>
              <a:rPr lang="en-US" dirty="0" smtClean="0"/>
              <a:t>Is treated as the limiting case of real arithmetic, with the infinity values given the following interpretation:</a:t>
            </a:r>
          </a:p>
          <a:p>
            <a:pPr lvl="1">
              <a:buNone/>
            </a:pPr>
            <a:endParaRPr lang="en-US" dirty="0" smtClean="0"/>
          </a:p>
          <a:p>
            <a:pPr lvl="1">
              <a:buNone/>
            </a:pPr>
            <a:r>
              <a:rPr lang="en-US" dirty="0" smtClean="0"/>
              <a:t>			- ∞ &lt; (every finite number) &lt; + ∞</a:t>
            </a:r>
          </a:p>
          <a:p>
            <a:pPr lvl="1">
              <a:buNone/>
            </a:pPr>
            <a:endParaRPr lang="en-US" dirty="0" smtClean="0"/>
          </a:p>
          <a:p>
            <a:pPr lvl="1">
              <a:buNone/>
            </a:pPr>
            <a:endParaRPr lang="en-US" dirty="0" smtClean="0"/>
          </a:p>
        </p:txBody>
      </p:sp>
      <p:sp>
        <p:nvSpPr>
          <p:cNvPr id="5" name="Text Placeholder 4"/>
          <p:cNvSpPr>
            <a:spLocks noGrp="1"/>
          </p:cNvSpPr>
          <p:nvPr>
            <p:ph type="body" sz="half" idx="2"/>
          </p:nvPr>
        </p:nvSpPr>
        <p:spPr/>
        <p:txBody>
          <a:bodyPr>
            <a:noAutofit/>
          </a:bodyPr>
          <a:lstStyle/>
          <a:p>
            <a:pPr marL="228600" indent="-228600">
              <a:spcBef>
                <a:spcPts val="2000"/>
              </a:spcBef>
              <a:spcAft>
                <a:spcPts val="1200"/>
              </a:spcAft>
            </a:pPr>
            <a:r>
              <a:rPr lang="en-US" sz="3200" dirty="0" smtClean="0">
                <a:effectLst>
                  <a:outerShdw blurRad="38100" dist="38100" dir="2700000" algn="tl">
                    <a:srgbClr val="000000">
                      <a:alpha val="43137"/>
                    </a:srgbClr>
                  </a:outerShdw>
                </a:effectLst>
              </a:rPr>
              <a:t>		Infinity</a:t>
            </a:r>
          </a:p>
        </p:txBody>
      </p:sp>
      <p:sp useBgFill="1">
        <p:nvSpPr>
          <p:cNvPr id="7" name="TextBox 6"/>
          <p:cNvSpPr txBox="1"/>
          <p:nvPr/>
        </p:nvSpPr>
        <p:spPr>
          <a:xfrm>
            <a:off x="304800" y="4710189"/>
            <a:ext cx="304800" cy="395211"/>
          </a:xfrm>
          <a:prstGeom prst="rect">
            <a:avLst/>
          </a:prstGeom>
        </p:spPr>
        <p:txBody>
          <a:bodyPr wrap="square" rtlCol="0">
            <a:spAutoFit/>
          </a:bodyPr>
          <a:lstStyle/>
          <a:p>
            <a:endParaRPr lang="en-US" dirty="0"/>
          </a:p>
        </p:txBody>
      </p:sp>
      <p:sp>
        <p:nvSpPr>
          <p:cNvPr id="10" name="TextBox 9"/>
          <p:cNvSpPr txBox="1"/>
          <p:nvPr/>
        </p:nvSpPr>
        <p:spPr>
          <a:xfrm>
            <a:off x="755576" y="3861048"/>
            <a:ext cx="7696200" cy="2451953"/>
          </a:xfrm>
          <a:prstGeom prst="rect">
            <a:avLst/>
          </a:prstGeom>
          <a:noFill/>
        </p:spPr>
        <p:txBody>
          <a:bodyPr wrap="square" rtlCol="0">
            <a:spAutoFit/>
          </a:bodyPr>
          <a:lstStyle/>
          <a:p>
            <a:pPr marL="228600" indent="-228600" eaLnBrk="1" hangingPunct="1">
              <a:spcBef>
                <a:spcPts val="800"/>
              </a:spcBef>
              <a:buClr>
                <a:schemeClr val="accent1"/>
              </a:buClr>
              <a:buSzPct val="75000"/>
            </a:pPr>
            <a:r>
              <a:rPr lang="en-US" sz="2000" dirty="0">
                <a:solidFill>
                  <a:schemeClr val="tx1">
                    <a:lumMod val="65000"/>
                    <a:lumOff val="35000"/>
                  </a:schemeClr>
                </a:solidFill>
                <a:latin typeface="+mn-lt"/>
              </a:rPr>
              <a:t>For example:</a:t>
            </a:r>
          </a:p>
          <a:p>
            <a:pPr marL="228600" indent="-228600" eaLnBrk="1" hangingPunct="1">
              <a:spcBef>
                <a:spcPts val="800"/>
              </a:spcBef>
              <a:buClr>
                <a:schemeClr val="accent1"/>
              </a:buClr>
              <a:buSzPct val="75000"/>
            </a:pPr>
            <a:r>
              <a:rPr lang="en-US" sz="2000" dirty="0">
                <a:solidFill>
                  <a:schemeClr val="tx1">
                    <a:lumMod val="65000"/>
                    <a:lumOff val="35000"/>
                  </a:schemeClr>
                </a:solidFill>
                <a:latin typeface="+mn-lt"/>
              </a:rPr>
              <a:t>5 + (+ ∞ )</a:t>
            </a:r>
            <a:r>
              <a:rPr lang="en-US" sz="2000" dirty="0" smtClean="0">
                <a:solidFill>
                  <a:schemeClr val="tx1">
                    <a:lumMod val="65000"/>
                    <a:lumOff val="35000"/>
                  </a:schemeClr>
                </a:solidFill>
                <a:latin typeface="+mn-lt"/>
              </a:rPr>
              <a:t>  = </a:t>
            </a:r>
            <a:r>
              <a:rPr lang="en-US" sz="2000" dirty="0">
                <a:solidFill>
                  <a:schemeClr val="tx1">
                    <a:lumMod val="65000"/>
                    <a:lumOff val="35000"/>
                  </a:schemeClr>
                </a:solidFill>
                <a:latin typeface="+mn-lt"/>
              </a:rPr>
              <a:t>+ ∞		</a:t>
            </a:r>
            <a:r>
              <a:rPr lang="en-US" sz="2000" dirty="0" smtClean="0">
                <a:solidFill>
                  <a:schemeClr val="tx1">
                    <a:lumMod val="65000"/>
                    <a:lumOff val="35000"/>
                  </a:schemeClr>
                </a:solidFill>
                <a:latin typeface="+mn-lt"/>
              </a:rPr>
              <a:t> 	 </a:t>
            </a:r>
            <a:r>
              <a:rPr lang="en-US" sz="2000" dirty="0">
                <a:solidFill>
                  <a:schemeClr val="tx1">
                    <a:lumMod val="65000"/>
                    <a:lumOff val="35000"/>
                  </a:schemeClr>
                </a:solidFill>
                <a:latin typeface="+mn-lt"/>
              </a:rPr>
              <a:t>5÷ (+ ∞ ) 	</a:t>
            </a:r>
            <a:r>
              <a:rPr lang="en-US" sz="2000" dirty="0" smtClean="0">
                <a:solidFill>
                  <a:schemeClr val="tx1">
                    <a:lumMod val="65000"/>
                    <a:lumOff val="35000"/>
                  </a:schemeClr>
                </a:solidFill>
                <a:latin typeface="+mn-lt"/>
              </a:rPr>
              <a:t> = </a:t>
            </a:r>
            <a:r>
              <a:rPr lang="en-US" sz="2000" dirty="0">
                <a:solidFill>
                  <a:schemeClr val="tx1">
                    <a:lumMod val="65000"/>
                    <a:lumOff val="35000"/>
                  </a:schemeClr>
                </a:solidFill>
                <a:latin typeface="+mn-lt"/>
              </a:rPr>
              <a:t>+0</a:t>
            </a:r>
          </a:p>
          <a:p>
            <a:pPr marL="228600" indent="-228600" eaLnBrk="1" hangingPunct="1">
              <a:spcBef>
                <a:spcPts val="800"/>
              </a:spcBef>
              <a:buClr>
                <a:schemeClr val="accent1"/>
              </a:buClr>
              <a:buSzPct val="75000"/>
            </a:pPr>
            <a:r>
              <a:rPr lang="en-US" sz="2000" dirty="0">
                <a:solidFill>
                  <a:schemeClr val="tx1">
                    <a:lumMod val="65000"/>
                    <a:lumOff val="35000"/>
                  </a:schemeClr>
                </a:solidFill>
                <a:latin typeface="+mn-lt"/>
              </a:rPr>
              <a:t>5 - (+ ∞ )</a:t>
            </a:r>
            <a:r>
              <a:rPr lang="en-US" sz="2000" dirty="0" smtClean="0">
                <a:solidFill>
                  <a:schemeClr val="tx1">
                    <a:lumMod val="65000"/>
                    <a:lumOff val="35000"/>
                  </a:schemeClr>
                </a:solidFill>
                <a:latin typeface="+mn-lt"/>
              </a:rPr>
              <a:t>   = </a:t>
            </a:r>
            <a:r>
              <a:rPr lang="en-US" sz="2000" dirty="0">
                <a:solidFill>
                  <a:schemeClr val="tx1">
                    <a:lumMod val="65000"/>
                    <a:lumOff val="35000"/>
                  </a:schemeClr>
                </a:solidFill>
                <a:latin typeface="+mn-lt"/>
              </a:rPr>
              <a:t>- ∞  		</a:t>
            </a:r>
            <a:r>
              <a:rPr lang="en-US" sz="2000" dirty="0" smtClean="0">
                <a:solidFill>
                  <a:schemeClr val="tx1">
                    <a:lumMod val="65000"/>
                    <a:lumOff val="35000"/>
                  </a:schemeClr>
                </a:solidFill>
                <a:latin typeface="+mn-lt"/>
              </a:rPr>
              <a:t> (</a:t>
            </a:r>
            <a:r>
              <a:rPr lang="en-US" sz="2000" dirty="0">
                <a:solidFill>
                  <a:schemeClr val="tx1">
                    <a:lumMod val="65000"/>
                    <a:lumOff val="35000"/>
                  </a:schemeClr>
                </a:solidFill>
                <a:latin typeface="+mn-lt"/>
              </a:rPr>
              <a:t>+ ∞ ) + (+ ∞ )</a:t>
            </a:r>
            <a:r>
              <a:rPr lang="en-US" sz="2000" dirty="0" smtClean="0">
                <a:solidFill>
                  <a:schemeClr val="tx1">
                    <a:lumMod val="65000"/>
                    <a:lumOff val="35000"/>
                  </a:schemeClr>
                </a:solidFill>
                <a:latin typeface="+mn-lt"/>
              </a:rPr>
              <a:t> 	 = </a:t>
            </a:r>
            <a:r>
              <a:rPr lang="en-US" sz="2000" dirty="0">
                <a:solidFill>
                  <a:schemeClr val="tx1">
                    <a:lumMod val="65000"/>
                    <a:lumOff val="35000"/>
                  </a:schemeClr>
                </a:solidFill>
                <a:latin typeface="+mn-lt"/>
              </a:rPr>
              <a:t>+ ∞ </a:t>
            </a:r>
          </a:p>
          <a:p>
            <a:pPr marL="228600" indent="-228600" eaLnBrk="1" hangingPunct="1">
              <a:spcBef>
                <a:spcPts val="800"/>
              </a:spcBef>
              <a:buClr>
                <a:schemeClr val="accent1"/>
              </a:buClr>
              <a:buSzPct val="75000"/>
            </a:pPr>
            <a:r>
              <a:rPr lang="en-US" sz="2000" dirty="0">
                <a:solidFill>
                  <a:schemeClr val="tx1">
                    <a:lumMod val="65000"/>
                    <a:lumOff val="35000"/>
                  </a:schemeClr>
                </a:solidFill>
                <a:latin typeface="+mn-lt"/>
              </a:rPr>
              <a:t>5 + (- ∞ )</a:t>
            </a:r>
            <a:r>
              <a:rPr lang="en-US" sz="2000" dirty="0" smtClean="0">
                <a:solidFill>
                  <a:schemeClr val="tx1">
                    <a:lumMod val="65000"/>
                    <a:lumOff val="35000"/>
                  </a:schemeClr>
                </a:solidFill>
                <a:latin typeface="+mn-lt"/>
              </a:rPr>
              <a:t>   = </a:t>
            </a:r>
            <a:r>
              <a:rPr lang="en-US" sz="2000" dirty="0">
                <a:solidFill>
                  <a:schemeClr val="tx1">
                    <a:lumMod val="65000"/>
                    <a:lumOff val="35000"/>
                  </a:schemeClr>
                </a:solidFill>
                <a:latin typeface="+mn-lt"/>
              </a:rPr>
              <a:t>- ∞  		 </a:t>
            </a:r>
            <a:r>
              <a:rPr lang="en-US" sz="2000" dirty="0" smtClean="0">
                <a:solidFill>
                  <a:schemeClr val="tx1">
                    <a:lumMod val="65000"/>
                    <a:lumOff val="35000"/>
                  </a:schemeClr>
                </a:solidFill>
                <a:latin typeface="+mn-lt"/>
              </a:rPr>
              <a:t> (</a:t>
            </a:r>
            <a:r>
              <a:rPr lang="en-US" sz="2000" dirty="0">
                <a:solidFill>
                  <a:schemeClr val="tx1">
                    <a:lumMod val="65000"/>
                    <a:lumOff val="35000"/>
                  </a:schemeClr>
                </a:solidFill>
                <a:latin typeface="+mn-lt"/>
              </a:rPr>
              <a:t>- ∞ ) + (- ∞) </a:t>
            </a:r>
            <a:r>
              <a:rPr lang="en-US" sz="2000" dirty="0" smtClean="0">
                <a:solidFill>
                  <a:schemeClr val="tx1">
                    <a:lumMod val="65000"/>
                    <a:lumOff val="35000"/>
                  </a:schemeClr>
                </a:solidFill>
                <a:latin typeface="+mn-lt"/>
              </a:rPr>
              <a:t>      = </a:t>
            </a:r>
            <a:r>
              <a:rPr lang="en-US" sz="2000" dirty="0">
                <a:solidFill>
                  <a:schemeClr val="tx1">
                    <a:lumMod val="65000"/>
                    <a:lumOff val="35000"/>
                  </a:schemeClr>
                </a:solidFill>
                <a:latin typeface="+mn-lt"/>
              </a:rPr>
              <a:t>- ∞</a:t>
            </a:r>
          </a:p>
          <a:p>
            <a:pPr marL="228600" indent="-228600" eaLnBrk="1" hangingPunct="1">
              <a:spcBef>
                <a:spcPts val="800"/>
              </a:spcBef>
              <a:buClr>
                <a:schemeClr val="accent1"/>
              </a:buClr>
              <a:buSzPct val="75000"/>
            </a:pPr>
            <a:r>
              <a:rPr lang="en-US" sz="2000" dirty="0">
                <a:solidFill>
                  <a:schemeClr val="tx1">
                    <a:lumMod val="65000"/>
                    <a:lumOff val="35000"/>
                  </a:schemeClr>
                </a:solidFill>
                <a:latin typeface="+mn-lt"/>
              </a:rPr>
              <a:t>5 - (- ∞ )</a:t>
            </a:r>
            <a:r>
              <a:rPr lang="en-US" sz="2000" dirty="0" smtClean="0">
                <a:solidFill>
                  <a:schemeClr val="tx1">
                    <a:lumMod val="65000"/>
                    <a:lumOff val="35000"/>
                  </a:schemeClr>
                </a:solidFill>
                <a:latin typeface="+mn-lt"/>
              </a:rPr>
              <a:t>    = </a:t>
            </a:r>
            <a:r>
              <a:rPr lang="en-US" sz="2000" dirty="0">
                <a:solidFill>
                  <a:schemeClr val="tx1">
                    <a:lumMod val="65000"/>
                    <a:lumOff val="35000"/>
                  </a:schemeClr>
                </a:solidFill>
                <a:latin typeface="+mn-lt"/>
              </a:rPr>
              <a:t>+ ∞ 		  </a:t>
            </a:r>
            <a:r>
              <a:rPr lang="en-US" sz="2000" dirty="0" smtClean="0">
                <a:solidFill>
                  <a:schemeClr val="tx1">
                    <a:lumMod val="65000"/>
                    <a:lumOff val="35000"/>
                  </a:schemeClr>
                </a:solidFill>
                <a:latin typeface="+mn-lt"/>
              </a:rPr>
              <a:t> (</a:t>
            </a:r>
            <a:r>
              <a:rPr lang="en-US" sz="2000" dirty="0">
                <a:solidFill>
                  <a:schemeClr val="tx1">
                    <a:lumMod val="65000"/>
                    <a:lumOff val="35000"/>
                  </a:schemeClr>
                </a:solidFill>
                <a:latin typeface="+mn-lt"/>
              </a:rPr>
              <a:t>- ∞ ) - (+ ∞ )</a:t>
            </a:r>
            <a:r>
              <a:rPr lang="en-US" sz="2000" dirty="0" smtClean="0">
                <a:solidFill>
                  <a:schemeClr val="tx1">
                    <a:lumMod val="65000"/>
                    <a:lumOff val="35000"/>
                  </a:schemeClr>
                </a:solidFill>
                <a:latin typeface="+mn-lt"/>
              </a:rPr>
              <a:t>     = </a:t>
            </a:r>
            <a:r>
              <a:rPr lang="en-US" sz="2000" dirty="0">
                <a:solidFill>
                  <a:schemeClr val="tx1">
                    <a:lumMod val="65000"/>
                    <a:lumOff val="35000"/>
                  </a:schemeClr>
                </a:solidFill>
                <a:latin typeface="+mn-lt"/>
              </a:rPr>
              <a:t>- ∞</a:t>
            </a:r>
          </a:p>
          <a:p>
            <a:pPr marL="228600" indent="-228600" eaLnBrk="1" hangingPunct="1">
              <a:spcBef>
                <a:spcPts val="800"/>
              </a:spcBef>
              <a:buClr>
                <a:schemeClr val="accent1"/>
              </a:buClr>
              <a:buSzPct val="75000"/>
            </a:pPr>
            <a:r>
              <a:rPr lang="en-US" sz="2000" dirty="0">
                <a:solidFill>
                  <a:schemeClr val="tx1">
                    <a:lumMod val="65000"/>
                    <a:lumOff val="35000"/>
                  </a:schemeClr>
                </a:solidFill>
                <a:latin typeface="+mn-lt"/>
              </a:rPr>
              <a:t>5 * (+ ∞ </a:t>
            </a:r>
            <a:r>
              <a:rPr lang="en-US" sz="2000" dirty="0" smtClean="0">
                <a:solidFill>
                  <a:schemeClr val="tx1">
                    <a:lumMod val="65000"/>
                    <a:lumOff val="35000"/>
                  </a:schemeClr>
                </a:solidFill>
                <a:latin typeface="+mn-lt"/>
              </a:rPr>
              <a:t>)  </a:t>
            </a:r>
            <a:r>
              <a:rPr lang="en-US" sz="2000" dirty="0">
                <a:solidFill>
                  <a:schemeClr val="tx1">
                    <a:lumMod val="65000"/>
                    <a:lumOff val="35000"/>
                  </a:schemeClr>
                </a:solidFill>
                <a:latin typeface="+mn-lt"/>
              </a:rPr>
              <a:t>= + ∞ 		  </a:t>
            </a:r>
            <a:r>
              <a:rPr lang="en-US" sz="2000" dirty="0" smtClean="0">
                <a:solidFill>
                  <a:schemeClr val="tx1">
                    <a:lumMod val="65000"/>
                    <a:lumOff val="35000"/>
                  </a:schemeClr>
                </a:solidFill>
                <a:latin typeface="+mn-lt"/>
              </a:rPr>
              <a:t> (</a:t>
            </a:r>
            <a:r>
              <a:rPr lang="en-US" sz="2000" dirty="0">
                <a:solidFill>
                  <a:schemeClr val="tx1">
                    <a:lumMod val="65000"/>
                    <a:lumOff val="35000"/>
                  </a:schemeClr>
                </a:solidFill>
                <a:latin typeface="+mn-lt"/>
              </a:rPr>
              <a:t>+ ∞ ) - (- ∞ )</a:t>
            </a:r>
            <a:r>
              <a:rPr lang="en-US" sz="2000" dirty="0" smtClean="0">
                <a:solidFill>
                  <a:schemeClr val="tx1">
                    <a:lumMod val="65000"/>
                    <a:lumOff val="35000"/>
                  </a:schemeClr>
                </a:solidFill>
                <a:latin typeface="+mn-lt"/>
              </a:rPr>
              <a:t>     = </a:t>
            </a:r>
            <a:r>
              <a:rPr lang="en-US" sz="2000" dirty="0">
                <a:solidFill>
                  <a:schemeClr val="tx1">
                    <a:lumMod val="65000"/>
                    <a:lumOff val="35000"/>
                  </a:schemeClr>
                </a:solidFill>
                <a:latin typeface="+mn-lt"/>
              </a:rPr>
              <a:t>+ ∞</a:t>
            </a:r>
          </a:p>
        </p:txBody>
      </p:sp>
      <p:sp>
        <p:nvSpPr>
          <p:cNvPr id="3" name="Footer Placeholder 2"/>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
        <p:nvSpPr>
          <p:cNvPr id="8" name="Rectangle 7"/>
          <p:cNvSpPr/>
          <p:nvPr/>
        </p:nvSpPr>
        <p:spPr>
          <a:xfrm>
            <a:off x="0" y="188640"/>
            <a:ext cx="9144000" cy="954107"/>
          </a:xfrm>
          <a:prstGeom prst="rect">
            <a:avLst/>
          </a:prstGeom>
        </p:spPr>
        <p:txBody>
          <a:bodyPr wrap="square">
            <a:spAutoFit/>
          </a:bodyPr>
          <a:lstStyle/>
          <a:p>
            <a:pPr algn="ctr"/>
            <a:r>
              <a:rPr lang="en-US" sz="2800" dirty="0">
                <a:solidFill>
                  <a:schemeClr val="tx2"/>
                </a:solidFill>
                <a:latin typeface="+mn-lt"/>
              </a:rPr>
              <a:t>Table </a:t>
            </a:r>
            <a:r>
              <a:rPr lang="en-US" sz="2800" dirty="0" smtClean="0">
                <a:solidFill>
                  <a:schemeClr val="tx2"/>
                </a:solidFill>
                <a:latin typeface="+mn-lt"/>
              </a:rPr>
              <a:t>10.7</a:t>
            </a:r>
          </a:p>
          <a:p>
            <a:pPr algn="ctr"/>
            <a:r>
              <a:rPr lang="en-US" sz="2800" dirty="0" smtClean="0">
                <a:solidFill>
                  <a:schemeClr val="tx2"/>
                </a:solidFill>
                <a:latin typeface="+mn-lt"/>
              </a:rPr>
              <a:t>Operations </a:t>
            </a:r>
            <a:r>
              <a:rPr lang="en-US" sz="2800" dirty="0">
                <a:solidFill>
                  <a:schemeClr val="tx2"/>
                </a:solidFill>
                <a:latin typeface="+mn-lt"/>
              </a:rPr>
              <a:t>that Produce a</a:t>
            </a:r>
            <a:r>
              <a:rPr lang="en-US" sz="2800" dirty="0" smtClean="0">
                <a:solidFill>
                  <a:schemeClr val="tx2"/>
                </a:solidFill>
                <a:latin typeface="+mn-lt"/>
              </a:rPr>
              <a:t> Quiet </a:t>
            </a:r>
            <a:r>
              <a:rPr lang="en-US" sz="2800" dirty="0">
                <a:solidFill>
                  <a:schemeClr val="tx2"/>
                </a:solidFill>
                <a:latin typeface="+mn-lt"/>
              </a:rPr>
              <a:t>NaN</a:t>
            </a:r>
          </a:p>
        </p:txBody>
      </p:sp>
      <p:pic>
        <p:nvPicPr>
          <p:cNvPr id="3" name="Picture 2"/>
          <p:cNvPicPr>
            <a:picLocks noChangeAspect="1"/>
          </p:cNvPicPr>
          <p:nvPr/>
        </p:nvPicPr>
        <p:blipFill rotWithShape="1">
          <a:blip r:embed="rId3"/>
          <a:srcRect l="9218" r="9957"/>
          <a:stretch/>
        </p:blipFill>
        <p:spPr>
          <a:xfrm>
            <a:off x="323528" y="1340768"/>
            <a:ext cx="8496944" cy="544375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pic>
        <p:nvPicPr>
          <p:cNvPr id="3" name="Picture 2" descr="f26.pdf"/>
          <p:cNvPicPr>
            <a:picLocks noChangeAspect="1"/>
          </p:cNvPicPr>
          <p:nvPr/>
        </p:nvPicPr>
        <p:blipFill rotWithShape="1">
          <a:blip r:embed="rId3">
            <a:extLst>
              <a:ext uri="{28A0092B-C50C-407E-A947-70E740481C1C}">
                <a14:useLocalDpi xmlns:a14="http://schemas.microsoft.com/office/drawing/2010/main" val="0"/>
              </a:ext>
            </a:extLst>
          </a:blip>
          <a:srcRect l="8862" t="14458" r="7910" b="11634"/>
          <a:stretch/>
        </p:blipFill>
        <p:spPr>
          <a:xfrm>
            <a:off x="107504" y="548680"/>
            <a:ext cx="8717128" cy="598173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228600"/>
            <a:ext cx="3428999" cy="1116106"/>
          </a:xfrm>
        </p:spPr>
        <p:txBody>
          <a:bodyPr>
            <a:normAutofit/>
          </a:bodyPr>
          <a:lstStyle/>
          <a:p>
            <a:r>
              <a:rPr lang="en-US" sz="4400" dirty="0" smtClean="0"/>
              <a:t>Summary</a:t>
            </a:r>
            <a:endParaRPr lang="en-US" sz="4400" dirty="0"/>
          </a:p>
        </p:txBody>
      </p:sp>
      <p:sp>
        <p:nvSpPr>
          <p:cNvPr id="30" name="Content Placeholder 29"/>
          <p:cNvSpPr>
            <a:spLocks noGrp="1"/>
          </p:cNvSpPr>
          <p:nvPr>
            <p:ph sz="half" idx="2"/>
          </p:nvPr>
        </p:nvSpPr>
        <p:spPr>
          <a:xfrm>
            <a:off x="539552" y="2348880"/>
            <a:ext cx="3657600" cy="4343400"/>
          </a:xfrm>
        </p:spPr>
        <p:txBody>
          <a:bodyPr>
            <a:normAutofit/>
          </a:bodyPr>
          <a:lstStyle/>
          <a:p>
            <a:pPr>
              <a:spcBef>
                <a:spcPts val="600"/>
              </a:spcBef>
            </a:pPr>
            <a:r>
              <a:rPr lang="en-US" dirty="0" smtClean="0"/>
              <a:t>ALU</a:t>
            </a:r>
          </a:p>
          <a:p>
            <a:pPr>
              <a:spcBef>
                <a:spcPts val="600"/>
              </a:spcBef>
            </a:pPr>
            <a:r>
              <a:rPr lang="en-US" dirty="0" smtClean="0"/>
              <a:t>Integer representation</a:t>
            </a:r>
          </a:p>
          <a:p>
            <a:pPr lvl="1"/>
            <a:r>
              <a:rPr lang="en-US" dirty="0" smtClean="0"/>
              <a:t>Sign-magnitude representation</a:t>
            </a:r>
          </a:p>
          <a:p>
            <a:pPr lvl="1"/>
            <a:r>
              <a:rPr lang="en-US" dirty="0" smtClean="0"/>
              <a:t>Twos complement representation</a:t>
            </a:r>
          </a:p>
          <a:p>
            <a:pPr lvl="1"/>
            <a:r>
              <a:rPr lang="en-US" dirty="0" smtClean="0"/>
              <a:t>Range extension</a:t>
            </a:r>
          </a:p>
          <a:p>
            <a:pPr lvl="1"/>
            <a:r>
              <a:rPr lang="en-US" dirty="0" smtClean="0"/>
              <a:t>Fixed-point representation</a:t>
            </a:r>
          </a:p>
          <a:p>
            <a:pPr marL="228600" lvl="1">
              <a:buClr>
                <a:schemeClr val="accent1"/>
              </a:buClr>
            </a:pPr>
            <a:r>
              <a:rPr lang="en-US" dirty="0" smtClean="0"/>
              <a:t>Floating-point representation</a:t>
            </a:r>
          </a:p>
          <a:p>
            <a:pPr lvl="1"/>
            <a:r>
              <a:rPr lang="en-US" dirty="0" smtClean="0"/>
              <a:t>Principles</a:t>
            </a:r>
          </a:p>
          <a:p>
            <a:pPr lvl="1"/>
            <a:r>
              <a:rPr lang="en-US" dirty="0" smtClean="0"/>
              <a:t>IEEE standard for binary floating-point representation</a:t>
            </a:r>
          </a:p>
        </p:txBody>
      </p:sp>
      <p:sp>
        <p:nvSpPr>
          <p:cNvPr id="32" name="Content Placeholder 31"/>
          <p:cNvSpPr>
            <a:spLocks noGrp="1"/>
          </p:cNvSpPr>
          <p:nvPr>
            <p:ph sz="quarter" idx="4"/>
          </p:nvPr>
        </p:nvSpPr>
        <p:spPr>
          <a:xfrm>
            <a:off x="4724400" y="2133600"/>
            <a:ext cx="3810000" cy="4724400"/>
          </a:xfrm>
        </p:spPr>
        <p:txBody>
          <a:bodyPr>
            <a:normAutofit/>
          </a:bodyPr>
          <a:lstStyle/>
          <a:p>
            <a:pPr marL="228600" lvl="1">
              <a:spcBef>
                <a:spcPts val="1800"/>
              </a:spcBef>
              <a:buClr>
                <a:schemeClr val="accent1"/>
              </a:buClr>
            </a:pPr>
            <a:r>
              <a:rPr lang="en-US" dirty="0" smtClean="0"/>
              <a:t>Integer arithmetic</a:t>
            </a:r>
          </a:p>
          <a:p>
            <a:pPr lvl="1"/>
            <a:r>
              <a:rPr lang="en-US" dirty="0" smtClean="0"/>
              <a:t>Negation</a:t>
            </a:r>
          </a:p>
          <a:p>
            <a:pPr lvl="1"/>
            <a:r>
              <a:rPr lang="en-US" dirty="0" smtClean="0"/>
              <a:t>Addition and subtraction</a:t>
            </a:r>
          </a:p>
          <a:p>
            <a:pPr lvl="1"/>
            <a:r>
              <a:rPr lang="en-US" dirty="0" smtClean="0"/>
              <a:t>Multiplication</a:t>
            </a:r>
          </a:p>
          <a:p>
            <a:pPr lvl="1"/>
            <a:r>
              <a:rPr lang="en-US" dirty="0" smtClean="0"/>
              <a:t>Division</a:t>
            </a:r>
          </a:p>
          <a:p>
            <a:pPr marL="228600" lvl="1">
              <a:spcBef>
                <a:spcPts val="1800"/>
              </a:spcBef>
              <a:buClr>
                <a:schemeClr val="accent1"/>
              </a:buClr>
            </a:pPr>
            <a:r>
              <a:rPr lang="en-US" dirty="0" smtClean="0"/>
              <a:t>Floating-point arithmetic</a:t>
            </a:r>
          </a:p>
          <a:p>
            <a:pPr lvl="1"/>
            <a:r>
              <a:rPr lang="en-US" dirty="0" smtClean="0"/>
              <a:t>Addition and subtraction</a:t>
            </a:r>
          </a:p>
          <a:p>
            <a:pPr lvl="1"/>
            <a:r>
              <a:rPr lang="en-US" dirty="0" smtClean="0"/>
              <a:t>Multiplication and division</a:t>
            </a:r>
          </a:p>
          <a:p>
            <a:pPr lvl="1"/>
            <a:r>
              <a:rPr lang="en-US" dirty="0" smtClean="0"/>
              <a:t>Precision consideration</a:t>
            </a:r>
          </a:p>
          <a:p>
            <a:pPr lvl="1"/>
            <a:r>
              <a:rPr lang="en-US" dirty="0" smtClean="0"/>
              <a:t>IEEE standard for binary floating-point arithmetic</a:t>
            </a:r>
          </a:p>
        </p:txBody>
      </p:sp>
      <p:sp>
        <p:nvSpPr>
          <p:cNvPr id="44035" name="Rectangle 3"/>
          <p:cNvSpPr>
            <a:spLocks noGrp="1" noChangeArrowheads="1"/>
          </p:cNvSpPr>
          <p:nvPr>
            <p:ph type="body" idx="1"/>
          </p:nvPr>
        </p:nvSpPr>
        <p:spPr>
          <a:xfrm>
            <a:off x="539552" y="1052736"/>
            <a:ext cx="3657600" cy="1098177"/>
          </a:xfrm>
        </p:spPr>
        <p:txBody>
          <a:bodyPr>
            <a:normAutofit/>
          </a:bodyPr>
          <a:lstStyle/>
          <a:p>
            <a:endParaRPr lang="en-US" sz="800" dirty="0" smtClean="0"/>
          </a:p>
          <a:p>
            <a:endParaRPr lang="en-US" sz="800" dirty="0" smtClean="0"/>
          </a:p>
          <a:p>
            <a:r>
              <a:rPr lang="en-US" sz="3200" dirty="0" smtClean="0"/>
              <a:t>Chapter 10</a:t>
            </a:r>
          </a:p>
          <a:p>
            <a:endParaRPr lang="en-US" dirty="0"/>
          </a:p>
        </p:txBody>
      </p:sp>
      <p:sp>
        <p:nvSpPr>
          <p:cNvPr id="31" name="Text Placeholder 30"/>
          <p:cNvSpPr>
            <a:spLocks noGrp="1"/>
          </p:cNvSpPr>
          <p:nvPr>
            <p:ph type="body" sz="quarter" idx="3"/>
          </p:nvPr>
        </p:nvSpPr>
        <p:spPr>
          <a:xfrm>
            <a:off x="4343400" y="228600"/>
            <a:ext cx="3657600" cy="1707776"/>
          </a:xfrm>
        </p:spPr>
        <p:txBody>
          <a:bodyPr/>
          <a:lstStyle/>
          <a:p>
            <a:r>
              <a:rPr lang="en-US" sz="2800" dirty="0" smtClean="0">
                <a:solidFill>
                  <a:schemeClr val="tx2"/>
                </a:solidFill>
                <a:latin typeface="+mj-lt"/>
                <a:ea typeface="+mj-ea"/>
                <a:cs typeface="+mj-cs"/>
              </a:rPr>
              <a:t>Computer </a:t>
            </a:r>
          </a:p>
          <a:p>
            <a:r>
              <a:rPr lang="en-US" sz="2800" dirty="0" smtClean="0">
                <a:solidFill>
                  <a:schemeClr val="tx2"/>
                </a:solidFill>
                <a:latin typeface="+mj-lt"/>
                <a:ea typeface="+mj-ea"/>
                <a:cs typeface="+mj-cs"/>
              </a:rPr>
              <a:t>Arithmetic</a:t>
            </a:r>
            <a:endParaRPr lang="en-US" sz="2800" dirty="0">
              <a:solidFill>
                <a:schemeClr val="tx2"/>
              </a:solidFill>
            </a:endParaRPr>
          </a:p>
        </p:txBody>
      </p:sp>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457200" y="304800"/>
            <a:ext cx="7556500" cy="1116012"/>
          </a:xfrm>
        </p:spPr>
        <p:txBody>
          <a:bodyPr/>
          <a:lstStyle/>
          <a:p>
            <a:r>
              <a:rPr lang="en-US" dirty="0">
                <a:effectLst>
                  <a:outerShdw blurRad="38100" dist="38100" dir="2700000" algn="tl">
                    <a:srgbClr val="000000">
                      <a:alpha val="43137"/>
                    </a:srgbClr>
                  </a:outerShdw>
                </a:effectLst>
              </a:rPr>
              <a:t>Sign-</a:t>
            </a:r>
            <a:r>
              <a:rPr lang="en-US" dirty="0" smtClean="0">
                <a:effectLst>
                  <a:outerShdw blurRad="38100" dist="38100" dir="2700000" algn="tl">
                    <a:srgbClr val="000000">
                      <a:alpha val="43137"/>
                    </a:srgbClr>
                  </a:outerShdw>
                </a:effectLst>
              </a:rPr>
              <a:t>Magnitude Representation</a:t>
            </a:r>
            <a:endParaRPr lang="en-US" dirty="0">
              <a:effectLst>
                <a:outerShdw blurRad="38100" dist="38100" dir="2700000" algn="tl">
                  <a:srgbClr val="000000">
                    <a:alpha val="43137"/>
                  </a:srgbClr>
                </a:outerShdw>
              </a:effectLst>
            </a:endParaRPr>
          </a:p>
        </p:txBody>
      </p:sp>
      <p:graphicFrame>
        <p:nvGraphicFramePr>
          <p:cNvPr id="8" name="Content Placeholder 7"/>
          <p:cNvGraphicFramePr>
            <a:graphicFrameLocks noGrp="1"/>
          </p:cNvGraphicFramePr>
          <p:nvPr>
            <p:ph idx="4294967295"/>
          </p:nvPr>
        </p:nvGraphicFramePr>
        <p:xfrm>
          <a:off x="304800" y="1600200"/>
          <a:ext cx="85344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684" y="836712"/>
            <a:ext cx="9144000" cy="861774"/>
          </a:xfrm>
          <a:prstGeom prst="rect">
            <a:avLst/>
          </a:prstGeom>
        </p:spPr>
        <p:txBody>
          <a:bodyPr wrap="square">
            <a:spAutoFit/>
          </a:bodyPr>
          <a:lstStyle/>
          <a:p>
            <a:pPr algn="ctr"/>
            <a:r>
              <a:rPr lang="en-US" sz="2800" dirty="0">
                <a:latin typeface="+mn-lt"/>
              </a:rPr>
              <a:t>Table 10.1  </a:t>
            </a:r>
            <a:endParaRPr lang="en-US" sz="2800" dirty="0" smtClean="0">
              <a:latin typeface="+mn-lt"/>
            </a:endParaRPr>
          </a:p>
          <a:p>
            <a:pPr algn="ctr"/>
            <a:r>
              <a:rPr lang="en-US" sz="2200" dirty="0" smtClean="0">
                <a:latin typeface="+mn-lt"/>
              </a:rPr>
              <a:t>Characteristics </a:t>
            </a:r>
            <a:r>
              <a:rPr lang="en-US" sz="2200" dirty="0">
                <a:latin typeface="+mn-lt"/>
              </a:rPr>
              <a:t>of Twos Complement Representation and Arithmetic</a:t>
            </a:r>
            <a:r>
              <a:rPr lang="en-US" sz="2200" dirty="0" smtClean="0">
                <a:latin typeface="+mn-lt"/>
              </a:rPr>
              <a:t> </a:t>
            </a:r>
            <a:endParaRPr lang="en-US" sz="2200" dirty="0">
              <a:latin typeface="+mn-lt"/>
            </a:endParaRPr>
          </a:p>
        </p:txBody>
      </p:sp>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pic>
        <p:nvPicPr>
          <p:cNvPr id="10" name="Picture 9"/>
          <p:cNvPicPr>
            <a:picLocks noChangeAspect="1"/>
          </p:cNvPicPr>
          <p:nvPr/>
        </p:nvPicPr>
        <p:blipFill>
          <a:blip r:embed="rId3"/>
          <a:stretch>
            <a:fillRect/>
          </a:stretch>
        </p:blipFill>
        <p:spPr>
          <a:xfrm>
            <a:off x="107504" y="1988840"/>
            <a:ext cx="8877643" cy="4392488"/>
          </a:xfrm>
          <a:prstGeom prst="rect">
            <a:avLst/>
          </a:prstGeom>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pic>
        <p:nvPicPr>
          <p:cNvPr id="3" name="Picture 2"/>
          <p:cNvPicPr>
            <a:picLocks noChangeAspect="1"/>
          </p:cNvPicPr>
          <p:nvPr/>
        </p:nvPicPr>
        <p:blipFill>
          <a:blip r:embed="rId3"/>
          <a:stretch>
            <a:fillRect/>
          </a:stretch>
        </p:blipFill>
        <p:spPr>
          <a:xfrm>
            <a:off x="899592" y="692696"/>
            <a:ext cx="6911032" cy="6012743"/>
          </a:xfrm>
          <a:prstGeom prst="rect">
            <a:avLst/>
          </a:prstGeom>
        </p:spPr>
      </p:pic>
      <p:sp>
        <p:nvSpPr>
          <p:cNvPr id="6" name="Rectangle 5"/>
          <p:cNvSpPr/>
          <p:nvPr/>
        </p:nvSpPr>
        <p:spPr>
          <a:xfrm>
            <a:off x="1681" y="0"/>
            <a:ext cx="9144000" cy="769441"/>
          </a:xfrm>
          <a:prstGeom prst="rect">
            <a:avLst/>
          </a:prstGeom>
        </p:spPr>
        <p:txBody>
          <a:bodyPr wrap="square">
            <a:spAutoFit/>
          </a:bodyPr>
          <a:lstStyle/>
          <a:p>
            <a:pPr algn="ctr"/>
            <a:r>
              <a:rPr lang="en-US" dirty="0"/>
              <a:t>Table 10.2  </a:t>
            </a:r>
            <a:endParaRPr lang="en-US" dirty="0" smtClean="0"/>
          </a:p>
          <a:p>
            <a:pPr algn="ctr"/>
            <a:r>
              <a:rPr lang="en-US" sz="2000" dirty="0" smtClean="0">
                <a:latin typeface="+mn-lt"/>
              </a:rPr>
              <a:t>Alternative </a:t>
            </a:r>
            <a:r>
              <a:rPr lang="en-US" sz="2000" dirty="0">
                <a:latin typeface="+mn-lt"/>
              </a:rPr>
              <a:t>Representations for 4-Bit Integers </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pic>
        <p:nvPicPr>
          <p:cNvPr id="3" name="Picture 2" descr="f2.pdf"/>
          <p:cNvPicPr>
            <a:picLocks noChangeAspect="1"/>
          </p:cNvPicPr>
          <p:nvPr/>
        </p:nvPicPr>
        <p:blipFill rotWithShape="1">
          <a:blip r:embed="rId3">
            <a:extLst>
              <a:ext uri="{28A0092B-C50C-407E-A947-70E740481C1C}">
                <a14:useLocalDpi xmlns:a14="http://schemas.microsoft.com/office/drawing/2010/main" val="0"/>
              </a:ext>
            </a:extLst>
          </a:blip>
          <a:srcRect l="13218" t="7310" r="14882" b="28852"/>
          <a:stretch/>
        </p:blipFill>
        <p:spPr>
          <a:xfrm>
            <a:off x="1547664" y="7798"/>
            <a:ext cx="5703397" cy="6553241"/>
          </a:xfrm>
          <a:prstGeom prst="rect">
            <a:avLst/>
          </a:prstGeom>
        </p:spPr>
      </p:pic>
    </p:spTree>
    <p:extLst>
      <p:ext uri="{BB962C8B-B14F-4D97-AF65-F5344CB8AC3E}">
        <p14:creationId xmlns:p14="http://schemas.microsoft.com/office/powerpoint/2010/main" val="412037720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4760</TotalTime>
  <Words>12126</Words>
  <Application>Microsoft Macintosh PowerPoint</Application>
  <PresentationFormat>On-screen Show (4:3)</PresentationFormat>
  <Paragraphs>1078</Paragraphs>
  <Slides>56</Slides>
  <Notes>56</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Advantage</vt:lpstr>
      <vt:lpstr>William Stallings  Computer Organization  and Architecture 10th Edition</vt:lpstr>
      <vt:lpstr>Chapter 10</vt:lpstr>
      <vt:lpstr>Arithmetic &amp; Logic Unit (ALU)</vt:lpstr>
      <vt:lpstr>PowerPoint Presentation</vt:lpstr>
      <vt:lpstr>Integer Representation</vt:lpstr>
      <vt:lpstr>Sign-Magnitude Representation</vt:lpstr>
      <vt:lpstr>PowerPoint Presentation</vt:lpstr>
      <vt:lpstr>PowerPoint Presentation</vt:lpstr>
      <vt:lpstr>PowerPoint Presentation</vt:lpstr>
      <vt:lpstr>Range Extension</vt:lpstr>
      <vt:lpstr>Fixed-Point Representation</vt:lpstr>
      <vt:lpstr>Negation</vt:lpstr>
      <vt:lpstr>Negation Special Case 1</vt:lpstr>
      <vt:lpstr>Negation Special Case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Floating-Point Representation</vt:lpstr>
      <vt:lpstr>PowerPoint Presentation</vt:lpstr>
      <vt:lpstr>Floating-Point</vt:lpstr>
      <vt:lpstr>PowerPoint Presentation</vt:lpstr>
      <vt:lpstr>PowerPoint Presentation</vt:lpstr>
      <vt:lpstr>IEEE Standard 754</vt:lpstr>
      <vt:lpstr>IEEE 754-2008</vt:lpstr>
      <vt:lpstr>PowerPoint Presentation</vt:lpstr>
      <vt:lpstr>PowerPoint Presentation</vt:lpstr>
      <vt:lpstr>Additional Formats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Precision Considerations</vt:lpstr>
      <vt:lpstr>Interval Arithmetic        </vt:lpstr>
      <vt:lpstr>IEEE Standard for Binary Floating-Point Arithmetic</vt:lpstr>
      <vt:lpstr>PowerPoint Presentation</vt:lpstr>
      <vt:lpstr>PowerPoint Presentation</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09 Arithmetic</dc:title>
  <dc:creator>Adrian J Pullin</dc:creator>
  <cp:lastModifiedBy>Carole Snyder</cp:lastModifiedBy>
  <cp:revision>107</cp:revision>
  <dcterms:created xsi:type="dcterms:W3CDTF">2012-07-03T02:46:08Z</dcterms:created>
  <dcterms:modified xsi:type="dcterms:W3CDTF">2015-02-25T15:19:03Z</dcterms:modified>
</cp:coreProperties>
</file>