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jpeg" ContentType="image/jpeg"/>
  <Override PartName="/ppt/media/image1.wmf" ContentType="image/x-wmf"/>
  <Override PartName="/ppt/media/image2.wmf" ContentType="image/x-wmf"/>
  <Override PartName="/ppt/media/image3.png" ContentType="image/pn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2918400" cy="32918400"/>
  <p:notesSz cx="6715125" cy="92392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C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C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C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C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C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C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CD2104F-8DFE-4ACE-9F75-9DF819B12A9C}" type="slidenum">
              <a:rPr b="0" lang="en-CA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3803760" y="8775720"/>
            <a:ext cx="2909520" cy="4615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1619D40-1D7A-428A-9DF6-DC459213A9A4}" type="slidenum">
              <a:rPr b="0" lang="en-CA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71400" y="4389480"/>
            <a:ext cx="5371920" cy="4157280"/>
          </a:xfrm>
          <a:prstGeom prst="rect">
            <a:avLst/>
          </a:prstGeom>
        </p:spPr>
        <p:txBody>
          <a:bodyPr/>
          <a:p>
            <a:endParaRPr b="0" lang="en-CA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2962620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45920" y="17674920"/>
            <a:ext cx="2962620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826400" y="770256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826400" y="1767492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45920" y="1767492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29626200" cy="1909224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645920" y="7702560"/>
            <a:ext cx="29626200" cy="1909224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4494240" y="7702560"/>
            <a:ext cx="23928840" cy="1909224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4494240" y="7702560"/>
            <a:ext cx="23928840" cy="19092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45920" y="7702560"/>
            <a:ext cx="29626200" cy="1909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29626200" cy="1909224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14457240" cy="1909224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826400" y="7702560"/>
            <a:ext cx="14457240" cy="1909224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69600" y="10226520"/>
            <a:ext cx="27978840" cy="32702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45920" y="1767492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826400" y="7702560"/>
            <a:ext cx="14457240" cy="1909224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14457240" cy="1909224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826400" y="770256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826400" y="1767492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45920" y="770256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826400" y="7702560"/>
            <a:ext cx="1445724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45920" y="17674920"/>
            <a:ext cx="29626200" cy="9106920"/>
          </a:xfrm>
          <a:prstGeom prst="rect">
            <a:avLst/>
          </a:prstGeom>
        </p:spPr>
        <p:txBody>
          <a:bodyPr lIns="0" rIns="0" tIns="0" bIns="0"/>
          <a:p>
            <a:endParaRPr b="0" lang="en-US" sz="1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0808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rcRect l="0" t="0" r="38562" b="0"/>
          <a:stretch/>
        </p:blipFill>
        <p:spPr>
          <a:xfrm>
            <a:off x="24891840" y="32410440"/>
            <a:ext cx="4165560" cy="13968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29245320" y="32359680"/>
            <a:ext cx="1962360" cy="29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8280" rIns="98280" tIns="49320" bIns="49320"/>
          <a:p>
            <a:pPr algn="ctr">
              <a:lnSpc>
                <a:spcPct val="100000"/>
              </a:lnSpc>
            </a:pPr>
            <a:r>
              <a:rPr b="0" lang="en-CA" sz="1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www.postersession.com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2469600" y="10226520"/>
            <a:ext cx="27978840" cy="7054560"/>
          </a:xfrm>
          <a:prstGeom prst="rect">
            <a:avLst/>
          </a:prstGeom>
        </p:spPr>
        <p:txBody>
          <a:bodyPr lIns="98280" rIns="98280" tIns="49320" bIns="49320"/>
          <a:p>
            <a:pPr algn="ctr">
              <a:lnSpc>
                <a:spcPct val="100000"/>
              </a:lnSpc>
            </a:pP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 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 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tl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</a:t>
            </a:r>
            <a:r>
              <a:rPr b="0" lang="en-US" sz="18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endParaRPr b="0" lang="en-US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" descr=""/>
          <p:cNvPicPr/>
          <p:nvPr/>
        </p:nvPicPr>
        <p:blipFill>
          <a:blip r:embed="rId3"/>
          <a:srcRect l="0" t="0" r="38562" b="0"/>
          <a:stretch/>
        </p:blipFill>
        <p:spPr>
          <a:xfrm>
            <a:off x="24891840" y="32410440"/>
            <a:ext cx="4165560" cy="13968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6824960" y="23802480"/>
            <a:ext cx="15487200" cy="791928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16824960" y="13780800"/>
            <a:ext cx="15487200" cy="94590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>
            <a:off x="572400" y="5634000"/>
            <a:ext cx="15487200" cy="740088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4"/>
          <p:cNvSpPr/>
          <p:nvPr/>
        </p:nvSpPr>
        <p:spPr>
          <a:xfrm>
            <a:off x="759600" y="6957720"/>
            <a:ext cx="14935680" cy="96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Multiword expressions (MWEs) are word combinations that display some form of idiomaticity.</a:t>
            </a:r>
            <a:r>
              <a:rPr b="1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514080" y="380160"/>
            <a:ext cx="31889520" cy="4569840"/>
          </a:xfrm>
          <a:prstGeom prst="roundRect">
            <a:avLst>
              <a:gd name="adj" fmla="val 10870"/>
            </a:avLst>
          </a:prstGeom>
          <a:gradFill>
            <a:gsLst>
              <a:gs pos="0">
                <a:srgbClr val="a7c4ff"/>
              </a:gs>
              <a:gs pos="100000">
                <a:schemeClr val="bg1"/>
              </a:gs>
            </a:gsLst>
            <a:lin ang="54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6"/>
          <p:cNvSpPr/>
          <p:nvPr/>
        </p:nvSpPr>
        <p:spPr>
          <a:xfrm>
            <a:off x="1086480" y="1334160"/>
            <a:ext cx="30688920" cy="22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 algn="ctr">
              <a:lnSpc>
                <a:spcPct val="100000"/>
              </a:lnSpc>
            </a:pPr>
            <a:r>
              <a:rPr b="1" lang="en-CA" sz="3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 Character-level Language Models Capture Knowledge of Multiword Expression Compositionality?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CA" sz="3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Ali Hakimi Parizi, Paul Cook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Faculty of Computer Science, University of New Brunswick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ahakimi@unb.ca, paul.cook@unb.ca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9" name="Picture 5" descr=""/>
          <p:cNvPicPr/>
          <p:nvPr/>
        </p:nvPicPr>
        <p:blipFill>
          <a:blip r:embed="rId1"/>
          <a:stretch/>
        </p:blipFill>
        <p:spPr>
          <a:xfrm>
            <a:off x="24780240" y="32170680"/>
            <a:ext cx="6908040" cy="569520"/>
          </a:xfrm>
          <a:prstGeom prst="rect">
            <a:avLst/>
          </a:prstGeom>
          <a:ln>
            <a:noFill/>
          </a:ln>
        </p:spPr>
      </p:pic>
      <p:sp>
        <p:nvSpPr>
          <p:cNvPr id="50" name="CustomShape 7"/>
          <p:cNvSpPr/>
          <p:nvPr/>
        </p:nvSpPr>
        <p:spPr>
          <a:xfrm>
            <a:off x="790200" y="8057880"/>
            <a:ext cx="14935680" cy="96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Compositionality</a:t>
            </a:r>
            <a:r>
              <a:rPr b="0" i="1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refers to the degree to which the meaning of a MWE</a:t>
            </a:r>
            <a:r>
              <a:rPr b="0" i="1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can be predicted by combining the meanings of its components.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908280" y="9633600"/>
            <a:ext cx="193464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 User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2843280" y="9896040"/>
            <a:ext cx="2674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10"/>
          <p:cNvSpPr/>
          <p:nvPr/>
        </p:nvSpPr>
        <p:spPr>
          <a:xfrm>
            <a:off x="5581080" y="9670680"/>
            <a:ext cx="230544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End + User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908280" y="11948760"/>
            <a:ext cx="241164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Couch Potato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3320280" y="12211560"/>
            <a:ext cx="21970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3"/>
          <p:cNvSpPr/>
          <p:nvPr/>
        </p:nvSpPr>
        <p:spPr>
          <a:xfrm>
            <a:off x="5668560" y="11765520"/>
            <a:ext cx="4389480" cy="96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We cannot infer its meaning from its components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7" name="Table 14"/>
          <p:cNvGraphicFramePr/>
          <p:nvPr/>
        </p:nvGraphicFramePr>
        <p:xfrm>
          <a:off x="17624880" y="15690600"/>
          <a:ext cx="14052960" cy="5752080"/>
        </p:xfrm>
        <a:graphic>
          <a:graphicData uri="http://schemas.openxmlformats.org/drawingml/2006/table">
            <a:tbl>
              <a:tblPr/>
              <a:tblGrid>
                <a:gridCol w="1722960"/>
                <a:gridCol w="5303520"/>
                <a:gridCol w="3513240"/>
                <a:gridCol w="3513240"/>
              </a:tblGrid>
              <a:tr h="639000"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en-CA" sz="29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 gridSpan="2">
                  <a:txBody>
                    <a:bodyPr lIns="68400" rIns="6840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CA" sz="29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Pearson’s r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</a:tr>
              <a:tr h="639000"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Model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Comp</a:t>
                      </a:r>
                      <a:r>
                        <a:rPr b="0" lang="en-CA" sz="29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1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Comp</a:t>
                      </a:r>
                      <a:r>
                        <a:rPr b="0" lang="en-CA" sz="2900" spc="-1" strike="noStrike" baseline="-2500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</a:tr>
              <a:tr h="639000">
                <a:tc rowSpan="4">
                  <a:txBody>
                    <a:bodyPr lIns="68400" rIns="6840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CA" sz="29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ENC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RNN(1%)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-0.01 p=0.92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-0.11 p=0.28 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</a:tr>
              <a:tr h="63900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GRU(1%)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0.25 p=0.016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0.20 p=0.04 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</a:tr>
              <a:tr h="6390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LSTM (1%)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0.23 p=0.02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0.18 p=0.08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</a:tr>
              <a:tr h="6390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LSTM (5%)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0.27 p=0.011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0.27 p=0.009 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</a:tr>
              <a:tr h="639000">
                <a:tc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Word-Embedding English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0.717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0.736 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6f3f4"/>
                    </a:solidFill>
                  </a:tcPr>
                </a:tc>
              </a:tr>
              <a:tr h="639000">
                <a:tc>
                  <a:txBody>
                    <a:bodyPr lIns="68400" rIns="68400" tIns="0" bIns="0" anchor="ctr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CA" sz="29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GNC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German LSTM (5%)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0.03 p=0.618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 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0.03 p=0.590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</a:tr>
              <a:tr h="639000"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Word Embedding German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 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0.371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  <a:tc>
                  <a:txBody>
                    <a:bodyPr lIns="68400" rIns="68400" tIns="0" bIns="0" anchor="ctr"/>
                    <a:p>
                      <a:pPr>
                        <a:lnSpc>
                          <a:spcPct val="115000"/>
                        </a:lnSpc>
                      </a:pP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b="0" lang="en-CA" sz="2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</a:rPr>
                        <a:t>0.349</a:t>
                      </a:r>
                      <a:endParaRPr b="0" lang="en-CA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3f9f9"/>
                    </a:solidFill>
                  </a:tcPr>
                </a:tc>
              </a:tr>
            </a:tbl>
          </a:graphicData>
        </a:graphic>
      </p:graphicFrame>
      <p:sp>
        <p:nvSpPr>
          <p:cNvPr id="58" name="CustomShape 15"/>
          <p:cNvSpPr/>
          <p:nvPr/>
        </p:nvSpPr>
        <p:spPr>
          <a:xfrm>
            <a:off x="17341200" y="25732080"/>
            <a:ext cx="14525280" cy="49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2560" rIns="52560" tIns="26280" bIns="2628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Character-level language models capture (some) knowledge about MWE compositionality.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6"/>
          <p:cNvSpPr/>
          <p:nvPr/>
        </p:nvSpPr>
        <p:spPr>
          <a:xfrm>
            <a:off x="17302320" y="28213920"/>
            <a:ext cx="14525280" cy="137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2560" rIns="52560" tIns="26280" bIns="2628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Future work: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Explore parameter settings of character-level language models: e.g., embedding size, batch size, learning rate, dropout.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Picture 14" descr=""/>
          <p:cNvPicPr/>
          <p:nvPr/>
        </p:nvPicPr>
        <p:blipFill>
          <a:blip r:embed="rId2"/>
          <a:stretch/>
        </p:blipFill>
        <p:spPr>
          <a:xfrm>
            <a:off x="1086480" y="818280"/>
            <a:ext cx="3329280" cy="3533400"/>
          </a:xfrm>
          <a:prstGeom prst="rect">
            <a:avLst/>
          </a:prstGeom>
          <a:ln>
            <a:noFill/>
          </a:ln>
        </p:spPr>
      </p:pic>
      <p:sp>
        <p:nvSpPr>
          <p:cNvPr id="61" name="CustomShape 17"/>
          <p:cNvSpPr/>
          <p:nvPr/>
        </p:nvSpPr>
        <p:spPr>
          <a:xfrm>
            <a:off x="600840" y="6052680"/>
            <a:ext cx="9078840" cy="798480"/>
          </a:xfrm>
          <a:prstGeom prst="homePlate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>
              <a:lnSpc>
                <a:spcPct val="100000"/>
              </a:lnSpc>
            </a:pPr>
            <a:r>
              <a:rPr b="1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Multiword Expressions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18"/>
          <p:cNvSpPr/>
          <p:nvPr/>
        </p:nvSpPr>
        <p:spPr>
          <a:xfrm>
            <a:off x="16824960" y="5632560"/>
            <a:ext cx="15487200" cy="76086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19"/>
          <p:cNvSpPr/>
          <p:nvPr/>
        </p:nvSpPr>
        <p:spPr>
          <a:xfrm>
            <a:off x="17140680" y="7463880"/>
            <a:ext cx="14935680" cy="140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For all experiments, we train our models over raw text Wikipedia corpora for either English or German</a:t>
            </a:r>
            <a:r>
              <a:rPr b="1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20"/>
          <p:cNvSpPr/>
          <p:nvPr/>
        </p:nvSpPr>
        <p:spPr>
          <a:xfrm>
            <a:off x="17140680" y="8758800"/>
            <a:ext cx="15171840" cy="22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Preprocessing steps: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1257480" indent="-5140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Use the WP2TXT toolbox to eliminate XML and HTML tags and hyperlinks.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1257480" indent="-5140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Select a portion of data randomly.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1257480" indent="-5140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Remove all other characters which are not in the language.</a:t>
            </a:r>
            <a:r>
              <a:rPr b="1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1"/>
          <p:cNvSpPr/>
          <p:nvPr/>
        </p:nvSpPr>
        <p:spPr>
          <a:xfrm>
            <a:off x="17097120" y="10892160"/>
            <a:ext cx="14935680" cy="228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We evaluate our methods over two datasets: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1257480" indent="-5140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English noun compounds, “ENCs”: contains 90 noun compounds, annotated on a continuous [0,5] scale.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1257480" indent="-5140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“GNC” dataset consists of 244 German noun compounds, annotated on a continuous [1,7] scale.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2"/>
          <p:cNvSpPr/>
          <p:nvPr/>
        </p:nvSpPr>
        <p:spPr>
          <a:xfrm>
            <a:off x="16849800" y="6142680"/>
            <a:ext cx="9078840" cy="798480"/>
          </a:xfrm>
          <a:prstGeom prst="homePlate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>
              <a:lnSpc>
                <a:spcPct val="100000"/>
              </a:lnSpc>
            </a:pPr>
            <a:r>
              <a:rPr b="1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Training Data and Evaluation Dataset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3"/>
          <p:cNvSpPr/>
          <p:nvPr/>
        </p:nvSpPr>
        <p:spPr>
          <a:xfrm>
            <a:off x="16841160" y="14400720"/>
            <a:ext cx="9078840" cy="798480"/>
          </a:xfrm>
          <a:prstGeom prst="homePlate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>
              <a:lnSpc>
                <a:spcPct val="100000"/>
              </a:lnSpc>
            </a:pPr>
            <a:r>
              <a:rPr b="1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Results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24"/>
          <p:cNvSpPr/>
          <p:nvPr/>
        </p:nvSpPr>
        <p:spPr>
          <a:xfrm>
            <a:off x="16841160" y="24346440"/>
            <a:ext cx="9078840" cy="798480"/>
          </a:xfrm>
          <a:prstGeom prst="homePlate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>
              <a:lnSpc>
                <a:spcPct val="100000"/>
              </a:lnSpc>
            </a:pPr>
            <a:r>
              <a:rPr b="1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Conclusions and Future Work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25"/>
          <p:cNvSpPr/>
          <p:nvPr/>
        </p:nvSpPr>
        <p:spPr>
          <a:xfrm>
            <a:off x="572400" y="26335800"/>
            <a:ext cx="15487200" cy="538596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6"/>
          <p:cNvSpPr/>
          <p:nvPr/>
        </p:nvSpPr>
        <p:spPr>
          <a:xfrm>
            <a:off x="1113480" y="27508680"/>
            <a:ext cx="14525280" cy="49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2560" rIns="52560" tIns="26280" bIns="26280"/>
          <a:p>
            <a:pPr algn="just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 calculate the compositionality, we use two different methods: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27"/>
          <p:cNvSpPr/>
          <p:nvPr/>
        </p:nvSpPr>
        <p:spPr>
          <a:xfrm>
            <a:off x="1086480" y="30890520"/>
            <a:ext cx="14525280" cy="49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2560" rIns="52560" tIns="26280" bIns="2628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α is set to 0.7, and we use cosine similarity as our similarity measure.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28"/>
          <p:cNvSpPr/>
          <p:nvPr/>
        </p:nvSpPr>
        <p:spPr>
          <a:xfrm>
            <a:off x="603720" y="26591040"/>
            <a:ext cx="9078840" cy="798480"/>
          </a:xfrm>
          <a:prstGeom prst="homePlate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>
              <a:lnSpc>
                <a:spcPct val="100000"/>
              </a:lnSpc>
            </a:pPr>
            <a:r>
              <a:rPr b="1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Compositionality Equations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9"/>
          <p:cNvSpPr/>
          <p:nvPr/>
        </p:nvSpPr>
        <p:spPr>
          <a:xfrm>
            <a:off x="462960" y="13649400"/>
            <a:ext cx="15603480" cy="1224396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30"/>
          <p:cNvSpPr/>
          <p:nvPr/>
        </p:nvSpPr>
        <p:spPr>
          <a:xfrm>
            <a:off x="738720" y="15363000"/>
            <a:ext cx="1493568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probability of the next character is determined based on previous characters.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31"/>
          <p:cNvSpPr/>
          <p:nvPr/>
        </p:nvSpPr>
        <p:spPr>
          <a:xfrm>
            <a:off x="704520" y="16013520"/>
            <a:ext cx="1493568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Can estimate the probability of out-of-vocabulary words, unlike word-level language models.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32"/>
          <p:cNvSpPr/>
          <p:nvPr/>
        </p:nvSpPr>
        <p:spPr>
          <a:xfrm>
            <a:off x="483840" y="14254200"/>
            <a:ext cx="9078840" cy="798480"/>
          </a:xfrm>
          <a:prstGeom prst="homePlate">
            <a:avLst>
              <a:gd name="adj" fmla="val 50000"/>
            </a:avLst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31000">
                <a:schemeClr val="accent1">
                  <a:shade val="67500"/>
                  <a:satMod val="115000"/>
                </a:schemeClr>
              </a:gs>
              <a:gs pos="62000">
                <a:schemeClr val="accent1">
                  <a:shade val="100000"/>
                  <a:satMod val="115000"/>
                </a:schemeClr>
              </a:gs>
            </a:gsLst>
            <a:lin ang="16200000"/>
          </a:gra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>
              <a:lnSpc>
                <a:spcPct val="100000"/>
              </a:lnSpc>
            </a:pPr>
            <a:r>
              <a:rPr b="1" lang="en-CA" sz="3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Character Level Language Models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33"/>
          <p:cNvSpPr/>
          <p:nvPr/>
        </p:nvSpPr>
        <p:spPr>
          <a:xfrm>
            <a:off x="907920" y="10746720"/>
            <a:ext cx="241164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Game Plan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34"/>
          <p:cNvSpPr/>
          <p:nvPr/>
        </p:nvSpPr>
        <p:spPr>
          <a:xfrm flipV="1">
            <a:off x="3003120" y="11008440"/>
            <a:ext cx="2514240" cy="3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5"/>
          <p:cNvSpPr/>
          <p:nvPr/>
        </p:nvSpPr>
        <p:spPr>
          <a:xfrm>
            <a:off x="5635440" y="10563120"/>
            <a:ext cx="3760560" cy="96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Its meaning is related to “game” to some degree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36"/>
          <p:cNvSpPr/>
          <p:nvPr/>
        </p:nvSpPr>
        <p:spPr>
          <a:xfrm>
            <a:off x="7919640" y="9933480"/>
            <a:ext cx="4356000" cy="14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7"/>
          <p:cNvSpPr/>
          <p:nvPr/>
        </p:nvSpPr>
        <p:spPr>
          <a:xfrm>
            <a:off x="9651600" y="11040840"/>
            <a:ext cx="2624400" cy="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8"/>
          <p:cNvSpPr/>
          <p:nvPr/>
        </p:nvSpPr>
        <p:spPr>
          <a:xfrm>
            <a:off x="10058400" y="12251160"/>
            <a:ext cx="2217600" cy="3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39"/>
          <p:cNvSpPr/>
          <p:nvPr/>
        </p:nvSpPr>
        <p:spPr>
          <a:xfrm>
            <a:off x="12346200" y="9670680"/>
            <a:ext cx="412452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Compositional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0"/>
          <p:cNvSpPr/>
          <p:nvPr/>
        </p:nvSpPr>
        <p:spPr>
          <a:xfrm>
            <a:off x="12340800" y="10786320"/>
            <a:ext cx="333720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Semi Compositional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41"/>
          <p:cNvSpPr/>
          <p:nvPr/>
        </p:nvSpPr>
        <p:spPr>
          <a:xfrm>
            <a:off x="12330720" y="11988720"/>
            <a:ext cx="332676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Non- Compositional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42"/>
          <p:cNvSpPr/>
          <p:nvPr/>
        </p:nvSpPr>
        <p:spPr>
          <a:xfrm>
            <a:off x="1053360" y="29458080"/>
            <a:ext cx="14525280" cy="137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2560" rIns="52560" tIns="26280" bIns="2628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MWE, C1 and C2  are vector representations for a multiword expression, its first component and its second componen,t respectively.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Each vector is the hidden state of the network after reading the whole word. 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3"/>
          <p:cNvSpPr/>
          <p:nvPr/>
        </p:nvSpPr>
        <p:spPr>
          <a:xfrm>
            <a:off x="17341200" y="26969400"/>
            <a:ext cx="14525280" cy="93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2560" rIns="52560" tIns="26280" bIns="26280"/>
          <a:p>
            <a:pPr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Word embedding models achieve higher correlation, but can't represent out-of-vocabulary or low-frequency words.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4"/>
          <p:cNvSpPr/>
          <p:nvPr/>
        </p:nvSpPr>
        <p:spPr>
          <a:xfrm>
            <a:off x="17302320" y="29635200"/>
            <a:ext cx="14525280" cy="93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2560" rIns="52560" tIns="26280" bIns="26280"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Consider other neural network architectures such as a bidirectional LSTM and sub-word level language models.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45"/>
          <p:cNvSpPr/>
          <p:nvPr/>
        </p:nvSpPr>
        <p:spPr>
          <a:xfrm>
            <a:off x="6044040" y="21930480"/>
            <a:ext cx="954360" cy="1635480"/>
          </a:xfrm>
          <a:prstGeom prst="rect">
            <a:avLst/>
          </a:prstGeom>
          <a:solidFill>
            <a:srgbClr val="ff99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46"/>
          <p:cNvSpPr/>
          <p:nvPr/>
        </p:nvSpPr>
        <p:spPr>
          <a:xfrm>
            <a:off x="8347680" y="21930480"/>
            <a:ext cx="954360" cy="1635480"/>
          </a:xfrm>
          <a:prstGeom prst="rect">
            <a:avLst/>
          </a:prstGeom>
          <a:solidFill>
            <a:srgbClr val="ff99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47"/>
          <p:cNvSpPr/>
          <p:nvPr/>
        </p:nvSpPr>
        <p:spPr>
          <a:xfrm>
            <a:off x="10446120" y="21930480"/>
            <a:ext cx="954360" cy="1635480"/>
          </a:xfrm>
          <a:prstGeom prst="rect">
            <a:avLst/>
          </a:prstGeom>
          <a:solidFill>
            <a:srgbClr val="ff99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48"/>
          <p:cNvSpPr/>
          <p:nvPr/>
        </p:nvSpPr>
        <p:spPr>
          <a:xfrm>
            <a:off x="12667680" y="21970440"/>
            <a:ext cx="954360" cy="1635480"/>
          </a:xfrm>
          <a:prstGeom prst="rect">
            <a:avLst/>
          </a:prstGeom>
          <a:solidFill>
            <a:srgbClr val="ff99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49"/>
          <p:cNvSpPr/>
          <p:nvPr/>
        </p:nvSpPr>
        <p:spPr>
          <a:xfrm>
            <a:off x="6057000" y="19969200"/>
            <a:ext cx="954360" cy="1387440"/>
          </a:xfrm>
          <a:prstGeom prst="rect">
            <a:avLst/>
          </a:prstGeom>
          <a:solidFill>
            <a:srgbClr val="99ff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0.3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-0.1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50"/>
          <p:cNvSpPr/>
          <p:nvPr/>
        </p:nvSpPr>
        <p:spPr>
          <a:xfrm>
            <a:off x="8360280" y="19969200"/>
            <a:ext cx="954360" cy="1387440"/>
          </a:xfrm>
          <a:prstGeom prst="rect">
            <a:avLst/>
          </a:prstGeom>
          <a:solidFill>
            <a:srgbClr val="99ff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0.3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51"/>
          <p:cNvSpPr/>
          <p:nvPr/>
        </p:nvSpPr>
        <p:spPr>
          <a:xfrm>
            <a:off x="10458720" y="19969200"/>
            <a:ext cx="954360" cy="1387440"/>
          </a:xfrm>
          <a:prstGeom prst="rect">
            <a:avLst/>
          </a:prstGeom>
          <a:solidFill>
            <a:srgbClr val="99ff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-0.5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-0.3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52"/>
          <p:cNvSpPr/>
          <p:nvPr/>
        </p:nvSpPr>
        <p:spPr>
          <a:xfrm>
            <a:off x="12601440" y="19916280"/>
            <a:ext cx="954360" cy="1493640"/>
          </a:xfrm>
          <a:prstGeom prst="rect">
            <a:avLst/>
          </a:prstGeom>
          <a:solidFill>
            <a:srgbClr val="99ff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-0.3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0.7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53"/>
          <p:cNvSpPr/>
          <p:nvPr/>
        </p:nvSpPr>
        <p:spPr>
          <a:xfrm>
            <a:off x="6009840" y="17664120"/>
            <a:ext cx="954360" cy="182484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2.2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-3.0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4.1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54"/>
          <p:cNvSpPr/>
          <p:nvPr/>
        </p:nvSpPr>
        <p:spPr>
          <a:xfrm>
            <a:off x="8313120" y="17664120"/>
            <a:ext cx="954360" cy="182484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0.5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0.3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1.2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55"/>
          <p:cNvSpPr/>
          <p:nvPr/>
        </p:nvSpPr>
        <p:spPr>
          <a:xfrm>
            <a:off x="10411560" y="17664120"/>
            <a:ext cx="954360" cy="182484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0.5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1.9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-1.1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56"/>
          <p:cNvSpPr/>
          <p:nvPr/>
        </p:nvSpPr>
        <p:spPr>
          <a:xfrm>
            <a:off x="12633480" y="17664120"/>
            <a:ext cx="954360" cy="1824840"/>
          </a:xfrm>
          <a:prstGeom prst="rect">
            <a:avLst/>
          </a:prstGeom>
          <a:solidFill>
            <a:srgbClr val="99cc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0.2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-1.5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-0.1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2.2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7"/>
          <p:cNvSpPr/>
          <p:nvPr/>
        </p:nvSpPr>
        <p:spPr>
          <a:xfrm>
            <a:off x="3478680" y="23313240"/>
            <a:ext cx="1863360" cy="986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Input chars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58"/>
          <p:cNvSpPr/>
          <p:nvPr/>
        </p:nvSpPr>
        <p:spPr>
          <a:xfrm>
            <a:off x="3478680" y="22180680"/>
            <a:ext cx="1863360" cy="986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Input layer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59"/>
          <p:cNvSpPr/>
          <p:nvPr/>
        </p:nvSpPr>
        <p:spPr>
          <a:xfrm>
            <a:off x="3568680" y="19969200"/>
            <a:ext cx="1863360" cy="986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Hidden layer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60"/>
          <p:cNvSpPr/>
          <p:nvPr/>
        </p:nvSpPr>
        <p:spPr>
          <a:xfrm>
            <a:off x="3661920" y="17942400"/>
            <a:ext cx="1863360" cy="986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Output layer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61"/>
          <p:cNvSpPr/>
          <p:nvPr/>
        </p:nvSpPr>
        <p:spPr>
          <a:xfrm>
            <a:off x="3661920" y="16805880"/>
            <a:ext cx="1863360" cy="986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Target chars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62"/>
          <p:cNvSpPr/>
          <p:nvPr/>
        </p:nvSpPr>
        <p:spPr>
          <a:xfrm>
            <a:off x="5980680" y="1680588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63"/>
          <p:cNvSpPr/>
          <p:nvPr/>
        </p:nvSpPr>
        <p:spPr>
          <a:xfrm>
            <a:off x="8291520" y="1682028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64"/>
          <p:cNvSpPr/>
          <p:nvPr/>
        </p:nvSpPr>
        <p:spPr>
          <a:xfrm>
            <a:off x="10418400" y="1684008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65"/>
          <p:cNvSpPr/>
          <p:nvPr/>
        </p:nvSpPr>
        <p:spPr>
          <a:xfrm>
            <a:off x="12624480" y="1684692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66"/>
          <p:cNvSpPr/>
          <p:nvPr/>
        </p:nvSpPr>
        <p:spPr>
          <a:xfrm>
            <a:off x="6059880" y="2356452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67"/>
          <p:cNvSpPr/>
          <p:nvPr/>
        </p:nvSpPr>
        <p:spPr>
          <a:xfrm>
            <a:off x="8370360" y="2357892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68"/>
          <p:cNvSpPr/>
          <p:nvPr/>
        </p:nvSpPr>
        <p:spPr>
          <a:xfrm>
            <a:off x="10497600" y="2359908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69"/>
          <p:cNvSpPr/>
          <p:nvPr/>
        </p:nvSpPr>
        <p:spPr>
          <a:xfrm>
            <a:off x="12703320" y="23605560"/>
            <a:ext cx="931320" cy="85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b="0" lang="en-CA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l”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70"/>
          <p:cNvSpPr/>
          <p:nvPr/>
        </p:nvSpPr>
        <p:spPr>
          <a:xfrm flipH="1" flipV="1">
            <a:off x="6520680" y="21357000"/>
            <a:ext cx="360" cy="573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71"/>
          <p:cNvSpPr/>
          <p:nvPr/>
        </p:nvSpPr>
        <p:spPr>
          <a:xfrm flipH="1" flipV="1">
            <a:off x="8799120" y="21357000"/>
            <a:ext cx="360" cy="573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72"/>
          <p:cNvSpPr/>
          <p:nvPr/>
        </p:nvSpPr>
        <p:spPr>
          <a:xfrm flipH="1" flipV="1">
            <a:off x="10929240" y="21357000"/>
            <a:ext cx="360" cy="573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73"/>
          <p:cNvSpPr/>
          <p:nvPr/>
        </p:nvSpPr>
        <p:spPr>
          <a:xfrm flipH="1" flipV="1">
            <a:off x="13110120" y="21410280"/>
            <a:ext cx="360" cy="573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74"/>
          <p:cNvSpPr/>
          <p:nvPr/>
        </p:nvSpPr>
        <p:spPr>
          <a:xfrm>
            <a:off x="7011720" y="20663280"/>
            <a:ext cx="13482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75"/>
          <p:cNvSpPr/>
          <p:nvPr/>
        </p:nvSpPr>
        <p:spPr>
          <a:xfrm>
            <a:off x="9315360" y="20663280"/>
            <a:ext cx="1143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76"/>
          <p:cNvSpPr/>
          <p:nvPr/>
        </p:nvSpPr>
        <p:spPr>
          <a:xfrm flipV="1">
            <a:off x="11413800" y="20662560"/>
            <a:ext cx="1187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77"/>
          <p:cNvSpPr/>
          <p:nvPr/>
        </p:nvSpPr>
        <p:spPr>
          <a:xfrm flipH="1" flipV="1">
            <a:off x="6533640" y="19489320"/>
            <a:ext cx="360" cy="479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78"/>
          <p:cNvSpPr/>
          <p:nvPr/>
        </p:nvSpPr>
        <p:spPr>
          <a:xfrm flipH="1" flipV="1">
            <a:off x="8836920" y="19489320"/>
            <a:ext cx="360" cy="479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79"/>
          <p:cNvSpPr/>
          <p:nvPr/>
        </p:nvSpPr>
        <p:spPr>
          <a:xfrm flipH="1" flipV="1">
            <a:off x="10935360" y="19489320"/>
            <a:ext cx="360" cy="479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80"/>
          <p:cNvSpPr/>
          <p:nvPr/>
        </p:nvSpPr>
        <p:spPr>
          <a:xfrm flipH="1" flipV="1">
            <a:off x="13078080" y="19488600"/>
            <a:ext cx="360" cy="42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bg1"/>
          </a:solidFill>
          <a:ln w="9360">
            <a:solidFill>
              <a:schemeClr val="tx1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81"/>
          <p:cNvSpPr/>
          <p:nvPr/>
        </p:nvSpPr>
        <p:spPr>
          <a:xfrm>
            <a:off x="13556160" y="21349800"/>
            <a:ext cx="1334160" cy="63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W-hx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82"/>
          <p:cNvSpPr/>
          <p:nvPr/>
        </p:nvSpPr>
        <p:spPr>
          <a:xfrm>
            <a:off x="10991160" y="19676880"/>
            <a:ext cx="1863360" cy="986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W-hh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83"/>
          <p:cNvSpPr/>
          <p:nvPr/>
        </p:nvSpPr>
        <p:spPr>
          <a:xfrm>
            <a:off x="13291920" y="19403280"/>
            <a:ext cx="1863360" cy="603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 algn="ctr">
              <a:lnSpc>
                <a:spcPct val="100000"/>
              </a:lnSpc>
            </a:pPr>
            <a:r>
              <a:rPr b="0" lang="en-CA" sz="2900" spc="-1" strike="noStrike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W-hy</a:t>
            </a:r>
            <a:endParaRPr b="0" lang="en-CA" sz="7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84"/>
          <p:cNvSpPr/>
          <p:nvPr/>
        </p:nvSpPr>
        <p:spPr>
          <a:xfrm>
            <a:off x="969120" y="24641280"/>
            <a:ext cx="14935680" cy="38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8480" rIns="78480" tIns="39240" bIns="39240"/>
          <a:p>
            <a:pPr algn="ctr">
              <a:lnSpc>
                <a:spcPct val="100000"/>
              </a:lnSpc>
            </a:pPr>
            <a:r>
              <a:rPr b="0" lang="en-CA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http://karpathy.github.io/2015/05/21/rnn-effectiveness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85"/>
          <p:cNvSpPr/>
          <p:nvPr/>
        </p:nvSpPr>
        <p:spPr>
          <a:xfrm>
            <a:off x="2840400" y="28213920"/>
            <a:ext cx="10013040" cy="945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CA" sz="7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0" lang="en-CA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8514</TotalTime>
  <Application>LibreOffice/5.1.6.2$Linux_X86_64 LibreOffice_project/10m0$Build-2</Application>
  <Words>587</Words>
  <Paragraphs>130</Paragraphs>
  <Company>MegaPrint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2008-12-04T00:20:37Z</dcterms:created>
  <dc:creator>Ethan Shulda;www.postersession.com</dc:creator>
  <dc:description>©MegaPrint Inc. 2009-2015</dc:description>
  <cp:keywords>www.postersession.com</cp:keywords>
  <dc:language>en-CA</dc:language>
  <cp:lastModifiedBy/>
  <dcterms:modified xsi:type="dcterms:W3CDTF">2018-04-03T16:29:48Z</dcterms:modified>
  <cp:revision>92</cp:revision>
  <dc:subject/>
  <dc:title>70x100 cm vertical poster template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MegaPrint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Custom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